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2"/>
  </p:sldMasterIdLst>
  <p:notesMasterIdLst>
    <p:notesMasterId r:id="rId42"/>
  </p:notesMasterIdLst>
  <p:sldIdLst>
    <p:sldId id="268" r:id="rId3"/>
    <p:sldId id="258" r:id="rId4"/>
    <p:sldId id="267" r:id="rId5"/>
    <p:sldId id="274" r:id="rId6"/>
    <p:sldId id="269" r:id="rId7"/>
    <p:sldId id="284" r:id="rId8"/>
    <p:sldId id="270" r:id="rId9"/>
    <p:sldId id="280" r:id="rId10"/>
    <p:sldId id="303" r:id="rId11"/>
    <p:sldId id="302" r:id="rId12"/>
    <p:sldId id="304" r:id="rId13"/>
    <p:sldId id="271" r:id="rId14"/>
    <p:sldId id="282" r:id="rId15"/>
    <p:sldId id="285" r:id="rId16"/>
    <p:sldId id="305" r:id="rId17"/>
    <p:sldId id="307" r:id="rId18"/>
    <p:sldId id="306" r:id="rId19"/>
    <p:sldId id="310" r:id="rId20"/>
    <p:sldId id="308" r:id="rId21"/>
    <p:sldId id="313" r:id="rId22"/>
    <p:sldId id="309" r:id="rId23"/>
    <p:sldId id="315" r:id="rId24"/>
    <p:sldId id="317" r:id="rId25"/>
    <p:sldId id="316" r:id="rId26"/>
    <p:sldId id="318" r:id="rId27"/>
    <p:sldId id="319" r:id="rId28"/>
    <p:sldId id="320" r:id="rId29"/>
    <p:sldId id="321" r:id="rId30"/>
    <p:sldId id="322" r:id="rId31"/>
    <p:sldId id="323" r:id="rId32"/>
    <p:sldId id="272" r:id="rId33"/>
    <p:sldId id="312" r:id="rId34"/>
    <p:sldId id="273" r:id="rId35"/>
    <p:sldId id="324" r:id="rId36"/>
    <p:sldId id="328" r:id="rId37"/>
    <p:sldId id="325" r:id="rId38"/>
    <p:sldId id="326" r:id="rId39"/>
    <p:sldId id="327" r:id="rId40"/>
    <p:sldId id="299" r:id="rId41"/>
  </p:sldIdLst>
  <p:sldSz cx="12192000" cy="6858000"/>
  <p:notesSz cx="6858000" cy="9144000"/>
  <p:embeddedFontLst>
    <p:embeddedFont>
      <p:font typeface="微软雅黑" panose="020B0503020204020204" pitchFamily="34" charset="-122"/>
      <p:regular r:id="rId43"/>
      <p:bold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B108"/>
    <a:srgbClr val="456818"/>
    <a:srgbClr val="2E4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8" autoAdjust="0"/>
    <p:restoredTop sz="95145" autoAdjust="0"/>
  </p:normalViewPr>
  <p:slideViewPr>
    <p:cSldViewPr snapToGrid="0">
      <p:cViewPr varScale="1">
        <p:scale>
          <a:sx n="77" d="100"/>
          <a:sy n="77" d="100"/>
        </p:scale>
        <p:origin x="76" y="2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F312F1-5259-4038-945B-5D04BA432382}"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BD6EEB-C509-4596-8284-FF0190BE4374}" type="slidenum">
              <a:rPr lang="zh-CN" altLang="en-US" smtClean="0"/>
              <a:t>‹#›</a:t>
            </a:fld>
            <a:endParaRPr lang="zh-CN" altLang="en-US"/>
          </a:p>
        </p:txBody>
      </p:sp>
    </p:spTree>
    <p:extLst>
      <p:ext uri="{BB962C8B-B14F-4D97-AF65-F5344CB8AC3E}">
        <p14:creationId xmlns:p14="http://schemas.microsoft.com/office/powerpoint/2010/main" val="297041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8FBD6EEB-C509-4596-8284-FF0190BE4374}" type="slidenum">
              <a:rPr lang="zh-CN" altLang="en-US" smtClean="0"/>
              <a:t>3</a:t>
            </a:fld>
            <a:endParaRPr lang="zh-CN" altLang="en-US"/>
          </a:p>
        </p:txBody>
      </p:sp>
    </p:spTree>
    <p:extLst>
      <p:ext uri="{BB962C8B-B14F-4D97-AF65-F5344CB8AC3E}">
        <p14:creationId xmlns:p14="http://schemas.microsoft.com/office/powerpoint/2010/main" val="251128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8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2024/6/19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94026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2024/6/19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60314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5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40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8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8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8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89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TextBox 1"/>
          <p:cNvSpPr txBox="1"/>
          <p:nvPr userDrawn="1"/>
        </p:nvSpPr>
        <p:spPr>
          <a:xfrm>
            <a:off x="10213505" y="0"/>
            <a:ext cx="540060"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http://www.1ppt.com/moban/</a:t>
            </a:r>
            <a:r>
              <a:rPr lang="zh-CN" altLang="en-US" sz="100" dirty="0">
                <a:latin typeface="微软雅黑" panose="020B0503020204020204" pitchFamily="34" charset="-122"/>
                <a:ea typeface="微软雅黑" panose="020B0503020204020204" pitchFamily="34" charset="-122"/>
              </a:rPr>
              <a:t> </a:t>
            </a:r>
            <a:endParaRPr lang="en-US" altLang="zh-CN" sz="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228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9" r:id="rId5"/>
    <p:sldLayoutId id="2147483660" r:id="rId6"/>
    <p:sldLayoutId id="2147483661" r:id="rId7"/>
    <p:sldLayoutId id="2147483662" r:id="rId8"/>
    <p:sldLayoutId id="2147483663" r:id="rId9"/>
    <p:sldLayoutId id="214748366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4954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4224" t="7695" r="3072" b="13051"/>
          <a:stretch/>
        </p:blipFill>
        <p:spPr>
          <a:xfrm>
            <a:off x="0" y="0"/>
            <a:ext cx="12192000" cy="6872990"/>
          </a:xfrm>
          <a:prstGeom prst="rect">
            <a:avLst/>
          </a:prstGeom>
        </p:spPr>
      </p:pic>
      <p:sp>
        <p:nvSpPr>
          <p:cNvPr id="23" name="矩形 22"/>
          <p:cNvSpPr/>
          <p:nvPr/>
        </p:nvSpPr>
        <p:spPr>
          <a:xfrm>
            <a:off x="0" y="0"/>
            <a:ext cx="12192000" cy="6858000"/>
          </a:xfrm>
          <a:prstGeom prst="rect">
            <a:avLst/>
          </a:prstGeom>
          <a:gradFill>
            <a:gsLst>
              <a:gs pos="0">
                <a:srgbClr val="2E4E1D">
                  <a:alpha val="58000"/>
                </a:srgbClr>
              </a:gs>
              <a:gs pos="79000">
                <a:srgbClr val="2E4E1D">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5" name="文本框 4"/>
          <p:cNvSpPr txBox="1"/>
          <p:nvPr/>
        </p:nvSpPr>
        <p:spPr>
          <a:xfrm>
            <a:off x="763527" y="3693129"/>
            <a:ext cx="3702456" cy="830997"/>
          </a:xfrm>
          <a:prstGeom prst="rect">
            <a:avLst/>
          </a:prstGeom>
          <a:noFill/>
        </p:spPr>
        <p:txBody>
          <a:bodyPr wrap="square" rtlCol="0">
            <a:spAutoFit/>
          </a:bodyPr>
          <a:lstStyle/>
          <a:p>
            <a:pPr algn="dist"/>
            <a:r>
              <a:rPr lang="en-US" altLang="zh-CN" sz="2400" dirty="0">
                <a:gradFill>
                  <a:gsLst>
                    <a:gs pos="78000">
                      <a:schemeClr val="bg1"/>
                    </a:gs>
                    <a:gs pos="100000">
                      <a:srgbClr val="8DB108"/>
                    </a:gs>
                  </a:gsLst>
                  <a:lin ang="5400000" scaled="0"/>
                </a:gradFill>
                <a:effectLst>
                  <a:outerShdw blurRad="25400" dist="25400" dir="2700000" algn="tl">
                    <a:srgbClr val="000000">
                      <a:alpha val="15000"/>
                    </a:srgbClr>
                  </a:outerShdw>
                </a:effectLst>
                <a:latin typeface="Arial"/>
                <a:ea typeface="微软雅黑"/>
                <a:sym typeface="Arial"/>
              </a:rPr>
              <a:t>《</a:t>
            </a:r>
            <a:r>
              <a:rPr lang="zh-CN" altLang="en-US" sz="2400" dirty="0">
                <a:gradFill>
                  <a:gsLst>
                    <a:gs pos="78000">
                      <a:schemeClr val="bg1"/>
                    </a:gs>
                    <a:gs pos="100000">
                      <a:srgbClr val="8DB108"/>
                    </a:gs>
                  </a:gsLst>
                  <a:lin ang="5400000" scaled="0"/>
                </a:gradFill>
                <a:effectLst>
                  <a:outerShdw blurRad="25400" dist="25400" dir="2700000" algn="tl">
                    <a:srgbClr val="000000">
                      <a:alpha val="15000"/>
                    </a:srgbClr>
                  </a:outerShdw>
                </a:effectLst>
                <a:latin typeface="Arial"/>
                <a:ea typeface="微软雅黑"/>
                <a:sym typeface="Arial"/>
              </a:rPr>
              <a:t>医学统计学</a:t>
            </a:r>
            <a:r>
              <a:rPr lang="en-US" altLang="zh-CN" sz="2400" dirty="0">
                <a:gradFill>
                  <a:gsLst>
                    <a:gs pos="78000">
                      <a:schemeClr val="bg1"/>
                    </a:gs>
                    <a:gs pos="100000">
                      <a:srgbClr val="8DB108"/>
                    </a:gs>
                  </a:gsLst>
                  <a:lin ang="5400000" scaled="0"/>
                </a:gradFill>
                <a:effectLst>
                  <a:outerShdw blurRad="25400" dist="25400" dir="2700000" algn="tl">
                    <a:srgbClr val="000000">
                      <a:alpha val="15000"/>
                    </a:srgbClr>
                  </a:outerShdw>
                </a:effectLst>
                <a:latin typeface="Arial"/>
                <a:ea typeface="微软雅黑"/>
                <a:sym typeface="Arial"/>
              </a:rPr>
              <a:t>》</a:t>
            </a:r>
          </a:p>
          <a:p>
            <a:pPr algn="dist"/>
            <a:r>
              <a:rPr lang="zh-CN" altLang="en-US" sz="2400" dirty="0">
                <a:gradFill>
                  <a:gsLst>
                    <a:gs pos="78000">
                      <a:schemeClr val="bg1"/>
                    </a:gs>
                    <a:gs pos="100000">
                      <a:srgbClr val="8DB108"/>
                    </a:gs>
                  </a:gsLst>
                  <a:lin ang="5400000" scaled="0"/>
                </a:gradFill>
                <a:effectLst>
                  <a:outerShdw blurRad="25400" dist="25400" dir="2700000" algn="tl">
                    <a:srgbClr val="000000">
                      <a:alpha val="15000"/>
                    </a:srgbClr>
                  </a:outerShdw>
                </a:effectLst>
                <a:latin typeface="Arial"/>
                <a:ea typeface="微软雅黑"/>
                <a:sym typeface="Arial"/>
              </a:rPr>
              <a:t>医学数据调查与数据分析</a:t>
            </a:r>
          </a:p>
        </p:txBody>
      </p:sp>
      <p:sp>
        <p:nvSpPr>
          <p:cNvPr id="10" name="文本框 9"/>
          <p:cNvSpPr txBox="1"/>
          <p:nvPr/>
        </p:nvSpPr>
        <p:spPr>
          <a:xfrm>
            <a:off x="196603" y="530222"/>
            <a:ext cx="10410768" cy="830997"/>
          </a:xfrm>
          <a:prstGeom prst="rect">
            <a:avLst/>
          </a:prstGeom>
          <a:noFill/>
        </p:spPr>
        <p:txBody>
          <a:bodyPr wrap="square" rtlCol="0">
            <a:spAutoFit/>
          </a:bodyPr>
          <a:lstStyle/>
          <a:p>
            <a:pPr algn="dist"/>
            <a:r>
              <a:rPr lang="zh-CN" altLang="en-US" sz="4800" dirty="0">
                <a:ln w="6350">
                  <a:noFill/>
                </a:ln>
                <a:gradFill>
                  <a:gsLst>
                    <a:gs pos="41000">
                      <a:schemeClr val="bg1"/>
                    </a:gs>
                    <a:gs pos="100000">
                      <a:srgbClr val="E9D1A2"/>
                    </a:gs>
                  </a:gsLst>
                  <a:lin ang="2700000" scaled="0"/>
                </a:gradFill>
                <a:effectLst>
                  <a:outerShdw blurRad="25400" dist="25400" dir="2700000" algn="tl">
                    <a:srgbClr val="000000">
                      <a:alpha val="50000"/>
                    </a:srgbClr>
                  </a:outerShdw>
                </a:effectLst>
                <a:latin typeface="汉仪小隶书简" pitchFamily="49" charset="-122"/>
                <a:ea typeface="汉仪小隶书简" pitchFamily="49" charset="-122"/>
                <a:sym typeface="Arial"/>
              </a:rPr>
              <a:t>基于机器学习的肥胖水平估计研究</a:t>
            </a:r>
          </a:p>
        </p:txBody>
      </p:sp>
      <p:sp>
        <p:nvSpPr>
          <p:cNvPr id="50" name="矩形 49"/>
          <p:cNvSpPr/>
          <p:nvPr/>
        </p:nvSpPr>
        <p:spPr>
          <a:xfrm>
            <a:off x="0" y="4714269"/>
            <a:ext cx="12192000" cy="2158722"/>
          </a:xfrm>
          <a:prstGeom prst="rect">
            <a:avLst/>
          </a:prstGeom>
          <a:gradFill>
            <a:gsLst>
              <a:gs pos="0">
                <a:srgbClr val="2E4E1D">
                  <a:alpha val="0"/>
                </a:srgbClr>
              </a:gs>
              <a:gs pos="100000">
                <a:srgbClr val="2E4E1D">
                  <a:alpha val="6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cxnSp>
        <p:nvCxnSpPr>
          <p:cNvPr id="21" name="直接连接符 20"/>
          <p:cNvCxnSpPr/>
          <p:nvPr/>
        </p:nvCxnSpPr>
        <p:spPr>
          <a:xfrm>
            <a:off x="893093" y="5835204"/>
            <a:ext cx="35147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1535" y="5954256"/>
            <a:ext cx="1703248" cy="24622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000" b="1" dirty="0">
                <a:gradFill>
                  <a:gsLst>
                    <a:gs pos="65000">
                      <a:schemeClr val="accent1">
                        <a:lumMod val="5000"/>
                        <a:lumOff val="95000"/>
                      </a:schemeClr>
                    </a:gs>
                    <a:gs pos="100000">
                      <a:srgbClr val="8DB108"/>
                    </a:gs>
                  </a:gsLst>
                  <a:lin ang="5400000" scaled="1"/>
                </a:gradFill>
                <a:latin typeface="Arial"/>
                <a:ea typeface="微软雅黑"/>
                <a:sym typeface="Arial"/>
              </a:rPr>
              <a:t>刘思洋，杨猛，梁永健</a:t>
            </a:r>
            <a:endParaRPr kumimoji="0" lang="zh-CN" altLang="en-US" sz="1000" b="1" i="0" u="none" strike="noStrike" kern="1200" cap="none" spc="0" normalizeH="0" baseline="0" noProof="0" dirty="0">
              <a:ln>
                <a:noFill/>
              </a:ln>
              <a:gradFill>
                <a:gsLst>
                  <a:gs pos="65000">
                    <a:schemeClr val="accent1">
                      <a:lumMod val="5000"/>
                      <a:lumOff val="95000"/>
                    </a:schemeClr>
                  </a:gs>
                  <a:gs pos="100000">
                    <a:srgbClr val="8DB108"/>
                  </a:gs>
                </a:gsLst>
                <a:lin ang="5400000" scaled="1"/>
              </a:gradFill>
              <a:effectLst/>
              <a:uLnTx/>
              <a:uFillTx/>
              <a:latin typeface="Arial"/>
              <a:ea typeface="微软雅黑"/>
              <a:sym typeface="Arial"/>
            </a:endParaRPr>
          </a:p>
        </p:txBody>
      </p:sp>
    </p:spTree>
    <p:extLst>
      <p:ext uri="{BB962C8B-B14F-4D97-AF65-F5344CB8AC3E}">
        <p14:creationId xmlns:p14="http://schemas.microsoft.com/office/powerpoint/2010/main" val="39867921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4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2" presetClass="entr" presetSubtype="4" fill="hold" nodeType="withEffect">
                                  <p:stCondLst>
                                    <p:cond delay="10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10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87E5E9CE-C441-C38D-520E-ADBE81683AD6}"/>
              </a:ext>
            </a:extLst>
          </p:cNvPr>
          <p:cNvGraphicFramePr>
            <a:graphicFrameLocks noGrp="1"/>
          </p:cNvGraphicFramePr>
          <p:nvPr>
            <p:extLst>
              <p:ext uri="{D42A27DB-BD31-4B8C-83A1-F6EECF244321}">
                <p14:modId xmlns:p14="http://schemas.microsoft.com/office/powerpoint/2010/main" val="1152753510"/>
              </p:ext>
            </p:extLst>
          </p:nvPr>
        </p:nvGraphicFramePr>
        <p:xfrm>
          <a:off x="710647" y="421192"/>
          <a:ext cx="10770705" cy="6257904"/>
        </p:xfrm>
        <a:graphic>
          <a:graphicData uri="http://schemas.openxmlformats.org/drawingml/2006/table">
            <a:tbl>
              <a:tblPr firstRow="1">
                <a:tableStyleId>{3B4B98B0-60AC-42C2-AFA5-B58CD77FA1E5}</a:tableStyleId>
              </a:tblPr>
              <a:tblGrid>
                <a:gridCol w="2582668">
                  <a:extLst>
                    <a:ext uri="{9D8B030D-6E8A-4147-A177-3AD203B41FA5}">
                      <a16:colId xmlns:a16="http://schemas.microsoft.com/office/drawing/2014/main" val="3252428787"/>
                    </a:ext>
                  </a:extLst>
                </a:gridCol>
                <a:gridCol w="1272716">
                  <a:extLst>
                    <a:ext uri="{9D8B030D-6E8A-4147-A177-3AD203B41FA5}">
                      <a16:colId xmlns:a16="http://schemas.microsoft.com/office/drawing/2014/main" val="1257870259"/>
                    </a:ext>
                  </a:extLst>
                </a:gridCol>
                <a:gridCol w="6915321">
                  <a:extLst>
                    <a:ext uri="{9D8B030D-6E8A-4147-A177-3AD203B41FA5}">
                      <a16:colId xmlns:a16="http://schemas.microsoft.com/office/drawing/2014/main" val="2748095809"/>
                    </a:ext>
                  </a:extLst>
                </a:gridCol>
              </a:tblGrid>
              <a:tr h="386142">
                <a:tc>
                  <a:txBody>
                    <a:bodyPr/>
                    <a:lstStyle/>
                    <a:p>
                      <a:pPr algn="ctr" fontAlgn="ctr"/>
                      <a:r>
                        <a:rPr lang="zh-CN" sz="1400" u="none" strike="noStrike" dirty="0">
                          <a:effectLst/>
                          <a:latin typeface="宋体" panose="02010600030101010101" pitchFamily="2" charset="-122"/>
                          <a:ea typeface="宋体" panose="02010600030101010101" pitchFamily="2" charset="-122"/>
                        </a:rPr>
                        <a:t>变量名</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变量类型</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描述</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1026828617"/>
                  </a:ext>
                </a:extLst>
              </a:tr>
              <a:tr h="361621">
                <a:tc>
                  <a:txBody>
                    <a:bodyPr/>
                    <a:lstStyle/>
                    <a:p>
                      <a:pPr algn="ctr" fontAlgn="ctr"/>
                      <a:r>
                        <a:rPr lang="zh-CN" sz="1400" u="none" strike="noStrike">
                          <a:effectLst/>
                          <a:latin typeface="宋体" panose="02010600030101010101" pitchFamily="2" charset="-122"/>
                          <a:ea typeface="宋体" panose="02010600030101010101" pitchFamily="2" charset="-122"/>
                        </a:rPr>
                        <a:t>性别（Gender）</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如果受访者是男性，则为1；如果是女性，则为0。（1：男；0：女）</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1999390211"/>
                  </a:ext>
                </a:extLst>
              </a:tr>
              <a:tr h="226057">
                <a:tc>
                  <a:txBody>
                    <a:bodyPr/>
                    <a:lstStyle/>
                    <a:p>
                      <a:pPr algn="ctr" fontAlgn="ctr"/>
                      <a:r>
                        <a:rPr lang="zh-CN" sz="1400" u="none" strike="noStrike">
                          <a:effectLst/>
                          <a:latin typeface="宋体" panose="02010600030101010101" pitchFamily="2" charset="-122"/>
                          <a:ea typeface="宋体" panose="02010600030101010101" pitchFamily="2" charset="-122"/>
                        </a:rPr>
                        <a:t>身高（Height）</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连续变量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受访者的身高，以厘米为单位</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465489389"/>
                  </a:ext>
                </a:extLst>
              </a:tr>
              <a:tr h="226057">
                <a:tc>
                  <a:txBody>
                    <a:bodyPr/>
                    <a:lstStyle/>
                    <a:p>
                      <a:pPr algn="ctr" fontAlgn="ctr"/>
                      <a:r>
                        <a:rPr lang="zh-CN" sz="1400" u="none" strike="noStrike">
                          <a:effectLst/>
                          <a:latin typeface="宋体" panose="02010600030101010101" pitchFamily="2" charset="-122"/>
                          <a:ea typeface="宋体" panose="02010600030101010101" pitchFamily="2" charset="-122"/>
                        </a:rPr>
                        <a:t>体重（Weight）</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连续变量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受访者的体重，以千克为单位</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340162900"/>
                  </a:ext>
                </a:extLst>
              </a:tr>
              <a:tr h="226057">
                <a:tc>
                  <a:txBody>
                    <a:bodyPr/>
                    <a:lstStyle/>
                    <a:p>
                      <a:pPr algn="ctr" fontAlgn="ctr"/>
                      <a:r>
                        <a:rPr lang="zh-CN" sz="1400" u="none" strike="noStrike" dirty="0">
                          <a:effectLst/>
                          <a:latin typeface="宋体" panose="02010600030101010101" pitchFamily="2" charset="-122"/>
                          <a:ea typeface="宋体" panose="02010600030101010101" pitchFamily="2" charset="-122"/>
                        </a:rPr>
                        <a:t>年龄（Age）</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连续变量</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受访者的年龄，以年为单位</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3395799933"/>
                  </a:ext>
                </a:extLst>
              </a:tr>
              <a:tr h="674829">
                <a:tc>
                  <a:txBody>
                    <a:bodyPr/>
                    <a:lstStyle/>
                    <a:p>
                      <a:pPr algn="ctr" fontAlgn="ctr"/>
                      <a:r>
                        <a:rPr lang="zh-CN" sz="1400" u="none" strike="noStrike" dirty="0">
                          <a:effectLst/>
                          <a:latin typeface="宋体" panose="02010600030101010101" pitchFamily="2" charset="-122"/>
                          <a:ea typeface="宋体" panose="02010600030101010101" pitchFamily="2" charset="-122"/>
                        </a:rPr>
                        <a:t>家族肥胖史（family_history_with_overweight）</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如果受访者有家庭成员现在或过去超重，则为1；如果没有，则为0。（0：无家族肥胖史；1：有）</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171327852"/>
                  </a:ext>
                </a:extLst>
              </a:tr>
              <a:tr h="567149">
                <a:tc>
                  <a:txBody>
                    <a:bodyPr/>
                    <a:lstStyle/>
                    <a:p>
                      <a:pPr algn="ctr" fontAlgn="ctr"/>
                      <a:r>
                        <a:rPr lang="zh-CN" sz="1400" u="none" strike="noStrike">
                          <a:effectLst/>
                          <a:latin typeface="宋体" panose="02010600030101010101" pitchFamily="2" charset="-122"/>
                          <a:ea typeface="宋体" panose="02010600030101010101" pitchFamily="2" charset="-122"/>
                        </a:rPr>
                        <a:t>经常食用高热量食物（FAVC）</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如果受访者经常食用高热量食物，则为1；如果不是，则为0。（0：不经常食用高热量食物；1：经常食用）</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388027636"/>
                  </a:ext>
                </a:extLst>
              </a:tr>
              <a:tr h="567149">
                <a:tc>
                  <a:txBody>
                    <a:bodyPr/>
                    <a:lstStyle/>
                    <a:p>
                      <a:pPr algn="ctr" fontAlgn="ctr"/>
                      <a:r>
                        <a:rPr lang="zh-CN" sz="1400" u="none" strike="noStrike">
                          <a:effectLst/>
                          <a:latin typeface="宋体" panose="02010600030101010101" pitchFamily="2" charset="-122"/>
                          <a:ea typeface="宋体" panose="02010600030101010101" pitchFamily="2" charset="-122"/>
                        </a:rPr>
                        <a:t>通常食用蔬菜（FCVC）</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分类变量</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如果受访者在他们的饮食中通常食用蔬菜，则为1；如果不是，则为0。（0：不经常食用蔬菜；1：经常食用）</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012366313"/>
                  </a:ext>
                </a:extLst>
              </a:tr>
              <a:tr h="226057">
                <a:tc>
                  <a:txBody>
                    <a:bodyPr/>
                    <a:lstStyle/>
                    <a:p>
                      <a:pPr algn="ctr" fontAlgn="ctr"/>
                      <a:r>
                        <a:rPr lang="zh-CN" sz="1400" u="none" strike="noStrike">
                          <a:effectLst/>
                          <a:latin typeface="宋体" panose="02010600030101010101" pitchFamily="2" charset="-122"/>
                          <a:ea typeface="宋体" panose="02010600030101010101" pitchFamily="2" charset="-122"/>
                        </a:rPr>
                        <a:t>每日主餐次数（NCP）</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en-US" sz="1400" u="none" strike="noStrike">
                          <a:effectLst/>
                          <a:latin typeface="宋体" panose="02010600030101010101" pitchFamily="2" charset="-122"/>
                          <a:ea typeface="宋体" panose="02010600030101010101" pitchFamily="2" charset="-122"/>
                        </a:rPr>
                        <a:t>0表示1-2餐，1表示3餐，2表示超过3餐</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781782275"/>
                  </a:ext>
                </a:extLst>
              </a:tr>
              <a:tr h="310238">
                <a:tc>
                  <a:txBody>
                    <a:bodyPr/>
                    <a:lstStyle/>
                    <a:p>
                      <a:pPr algn="ctr" fontAlgn="ctr"/>
                      <a:r>
                        <a:rPr lang="zh-CN" sz="1400" u="none" strike="noStrike">
                          <a:effectLst/>
                          <a:latin typeface="宋体" panose="02010600030101010101" pitchFamily="2" charset="-122"/>
                          <a:ea typeface="宋体" panose="02010600030101010101" pitchFamily="2" charset="-122"/>
                        </a:rPr>
                        <a:t>餐间食物摄入（CAEC）</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受访者在餐间摄入的食物，按0到3的等级来衡量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100541454"/>
                  </a:ext>
                </a:extLst>
              </a:tr>
              <a:tr h="258856">
                <a:tc>
                  <a:txBody>
                    <a:bodyPr/>
                    <a:lstStyle/>
                    <a:p>
                      <a:pPr algn="ctr" fontAlgn="ctr"/>
                      <a:r>
                        <a:rPr lang="zh-CN" sz="1400" u="none" strike="noStrike">
                          <a:effectLst/>
                          <a:latin typeface="宋体" panose="02010600030101010101" pitchFamily="2" charset="-122"/>
                          <a:ea typeface="宋体" panose="02010600030101010101" pitchFamily="2" charset="-122"/>
                        </a:rPr>
                        <a:t>吸烟（SMOKE）</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如果受访者吸烟，则为1；如果不吸烟，则为0</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403722180"/>
                  </a:ext>
                </a:extLst>
              </a:tr>
              <a:tr h="258856">
                <a:tc>
                  <a:txBody>
                    <a:bodyPr/>
                    <a:lstStyle/>
                    <a:p>
                      <a:pPr algn="ctr" fontAlgn="ctr"/>
                      <a:r>
                        <a:rPr lang="zh-CN" sz="1400" u="none" strike="noStrike">
                          <a:effectLst/>
                          <a:latin typeface="宋体" panose="02010600030101010101" pitchFamily="2" charset="-122"/>
                          <a:ea typeface="宋体" panose="02010600030101010101" pitchFamily="2" charset="-122"/>
                        </a:rPr>
                        <a:t>饮水量（CH2O）</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受访者每天饮水的量，按1到3的等级来衡量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522017465"/>
                  </a:ext>
                </a:extLst>
              </a:tr>
              <a:tr h="361621">
                <a:tc>
                  <a:txBody>
                    <a:bodyPr/>
                    <a:lstStyle/>
                    <a:p>
                      <a:pPr algn="ctr" fontAlgn="ctr"/>
                      <a:r>
                        <a:rPr lang="zh-CN" sz="1400" u="none" strike="noStrike">
                          <a:effectLst/>
                          <a:latin typeface="宋体" panose="02010600030101010101" pitchFamily="2" charset="-122"/>
                          <a:ea typeface="宋体" panose="02010600030101010101" pitchFamily="2" charset="-122"/>
                        </a:rPr>
                        <a:t>监测卡路里摄入（SCC）</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如果受访者监测他们的卡路里摄入，则为1；如果不监测，则为0</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630067601"/>
                  </a:ext>
                </a:extLst>
              </a:tr>
              <a:tr h="310238">
                <a:tc>
                  <a:txBody>
                    <a:bodyPr/>
                    <a:lstStyle/>
                    <a:p>
                      <a:pPr algn="ctr" fontAlgn="ctr"/>
                      <a:r>
                        <a:rPr lang="zh-CN" sz="1400" u="none" strike="noStrike">
                          <a:effectLst/>
                          <a:latin typeface="宋体" panose="02010600030101010101" pitchFamily="2" charset="-122"/>
                          <a:ea typeface="宋体" panose="02010600030101010101" pitchFamily="2" charset="-122"/>
                        </a:rPr>
                        <a:t>体力活动量（FAF）</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受访者进行的体力活动量，按0到3的等级来衡量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676773180"/>
                  </a:ext>
                </a:extLst>
              </a:tr>
              <a:tr h="361621">
                <a:tc>
                  <a:txBody>
                    <a:bodyPr/>
                    <a:lstStyle/>
                    <a:p>
                      <a:pPr algn="ctr" fontAlgn="ctr"/>
                      <a:r>
                        <a:rPr lang="zh-CN" sz="1400" u="none" strike="noStrike">
                          <a:effectLst/>
                          <a:latin typeface="宋体" panose="02010600030101010101" pitchFamily="2" charset="-122"/>
                          <a:ea typeface="宋体" panose="02010600030101010101" pitchFamily="2" charset="-122"/>
                        </a:rPr>
                        <a:t>屏幕时间（TUE）</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受访者每天花在看屏幕设备上的时间，按0到2的等级来衡量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57435222"/>
                  </a:ext>
                </a:extLst>
              </a:tr>
              <a:tr h="258856">
                <a:tc>
                  <a:txBody>
                    <a:bodyPr/>
                    <a:lstStyle/>
                    <a:p>
                      <a:pPr algn="ctr" fontAlgn="ctr"/>
                      <a:r>
                        <a:rPr lang="zh-CN" sz="1400" u="none" strike="noStrike">
                          <a:effectLst/>
                          <a:latin typeface="宋体" panose="02010600030101010101" pitchFamily="2" charset="-122"/>
                          <a:ea typeface="宋体" panose="02010600030101010101" pitchFamily="2" charset="-122"/>
                        </a:rPr>
                        <a:t>饮酒频率（CALC）</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受访者饮酒的频率，按0到3的等级来衡量</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3567155243"/>
                  </a:ext>
                </a:extLst>
              </a:tr>
              <a:tr h="226057">
                <a:tc>
                  <a:txBody>
                    <a:bodyPr/>
                    <a:lstStyle/>
                    <a:p>
                      <a:pPr algn="ctr" fontAlgn="ctr"/>
                      <a:r>
                        <a:rPr lang="zh-CN" sz="1400" u="none" strike="noStrike">
                          <a:effectLst/>
                          <a:latin typeface="宋体" panose="02010600030101010101" pitchFamily="2" charset="-122"/>
                          <a:ea typeface="宋体" panose="02010600030101010101" pitchFamily="2" charset="-122"/>
                        </a:rPr>
                        <a:t>主要交通方式（MTRANS）</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表示受访者的主要交通方式</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2734582332"/>
                  </a:ext>
                </a:extLst>
              </a:tr>
              <a:tr h="450443">
                <a:tc>
                  <a:txBody>
                    <a:bodyPr/>
                    <a:lstStyle/>
                    <a:p>
                      <a:pPr algn="ctr" fontAlgn="ctr"/>
                      <a:r>
                        <a:rPr lang="en-US" sz="1400" u="none" strike="noStrike">
                          <a:effectLst/>
                          <a:latin typeface="宋体" panose="02010600030101010101" pitchFamily="2" charset="-122"/>
                          <a:ea typeface="宋体" panose="02010600030101010101" pitchFamily="2" charset="-122"/>
                        </a:rPr>
                        <a:t>NObeeyesdad</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a:effectLst/>
                          <a:latin typeface="宋体" panose="02010600030101010101" pitchFamily="2" charset="-122"/>
                          <a:ea typeface="宋体" panose="02010600030101010101" pitchFamily="2" charset="-122"/>
                        </a:rPr>
                        <a:t>分类变量</a:t>
                      </a:r>
                      <a:endParaRPr lang="zh-CN" sz="1400" b="0" i="0" u="none" strike="noStrike">
                        <a:solidFill>
                          <a:srgbClr val="000000"/>
                        </a:solidFill>
                        <a:effectLst/>
                        <a:latin typeface="宋体" panose="02010600030101010101" pitchFamily="2" charset="-122"/>
                        <a:ea typeface="宋体" panose="02010600030101010101" pitchFamily="2" charset="-122"/>
                      </a:endParaRPr>
                    </a:p>
                  </a:txBody>
                  <a:tcPr marL="1589" marR="1589" marT="1589" marB="0" anchor="ctr"/>
                </a:tc>
                <a:tc>
                  <a:txBody>
                    <a:bodyPr/>
                    <a:lstStyle/>
                    <a:p>
                      <a:pPr algn="ctr" fontAlgn="ctr"/>
                      <a:r>
                        <a:rPr lang="zh-CN" sz="1400" u="none" strike="noStrike" dirty="0">
                          <a:effectLst/>
                          <a:latin typeface="宋体" panose="02010600030101010101" pitchFamily="2" charset="-122"/>
                          <a:ea typeface="宋体" panose="02010600030101010101" pitchFamily="2" charset="-122"/>
                        </a:rPr>
                        <a:t>目标变量，肥胖等级分类</a:t>
                      </a:r>
                      <a:r>
                        <a:rPr lang="zh-CN" altLang="en-US" sz="1400" u="none" strike="noStrike" dirty="0">
                          <a:effectLst/>
                          <a:latin typeface="宋体" panose="02010600030101010101" pitchFamily="2" charset="-122"/>
                          <a:ea typeface="宋体" panose="02010600030101010101" pitchFamily="2" charset="-122"/>
                        </a:rPr>
                        <a:t>：不足，正常，肥胖</a:t>
                      </a:r>
                      <a:r>
                        <a:rPr lang="en-US" altLang="zh-CN" sz="1400" u="none" strike="noStrike" dirty="0">
                          <a:effectLst/>
                          <a:latin typeface="宋体" panose="02010600030101010101" pitchFamily="2" charset="-122"/>
                          <a:ea typeface="宋体" panose="02010600030101010101" pitchFamily="2" charset="-122"/>
                        </a:rPr>
                        <a:t>I</a:t>
                      </a:r>
                      <a:r>
                        <a:rPr lang="zh-CN" altLang="en-US" sz="1400" u="none" strike="noStrike" dirty="0">
                          <a:effectLst/>
                          <a:latin typeface="宋体" panose="02010600030101010101" pitchFamily="2" charset="-122"/>
                          <a:ea typeface="宋体" panose="02010600030101010101" pitchFamily="2" charset="-122"/>
                        </a:rPr>
                        <a:t>级，肥胖</a:t>
                      </a:r>
                      <a:r>
                        <a:rPr lang="en-US" altLang="zh-CN" sz="1400" u="none" strike="noStrike" dirty="0">
                          <a:effectLst/>
                          <a:latin typeface="宋体" panose="02010600030101010101" pitchFamily="2" charset="-122"/>
                          <a:ea typeface="宋体" panose="02010600030101010101" pitchFamily="2" charset="-122"/>
                        </a:rPr>
                        <a:t>II</a:t>
                      </a:r>
                      <a:r>
                        <a:rPr lang="zh-CN" altLang="en-US" sz="1400" u="none" strike="noStrike" dirty="0">
                          <a:effectLst/>
                          <a:latin typeface="宋体" panose="02010600030101010101" pitchFamily="2" charset="-122"/>
                          <a:ea typeface="宋体" panose="02010600030101010101" pitchFamily="2" charset="-122"/>
                        </a:rPr>
                        <a:t>级，肥胖</a:t>
                      </a:r>
                      <a:r>
                        <a:rPr lang="en-US" altLang="zh-CN" sz="1400" u="none" strike="noStrike" dirty="0">
                          <a:effectLst/>
                          <a:latin typeface="宋体" panose="02010600030101010101" pitchFamily="2" charset="-122"/>
                          <a:ea typeface="宋体" panose="02010600030101010101" pitchFamily="2" charset="-122"/>
                        </a:rPr>
                        <a:t>III</a:t>
                      </a:r>
                      <a:r>
                        <a:rPr lang="zh-CN" altLang="en-US" sz="1400" u="none" strike="noStrike" dirty="0">
                          <a:effectLst/>
                          <a:latin typeface="宋体" panose="02010600030101010101" pitchFamily="2" charset="-122"/>
                          <a:ea typeface="宋体" panose="02010600030101010101" pitchFamily="2" charset="-122"/>
                        </a:rPr>
                        <a:t>级，超重</a:t>
                      </a:r>
                      <a:r>
                        <a:rPr lang="en-US" altLang="zh-CN" sz="1400" u="none" strike="noStrike" dirty="0">
                          <a:effectLst/>
                          <a:latin typeface="宋体" panose="02010600030101010101" pitchFamily="2" charset="-122"/>
                          <a:ea typeface="宋体" panose="02010600030101010101" pitchFamily="2" charset="-122"/>
                        </a:rPr>
                        <a:t>I</a:t>
                      </a:r>
                      <a:r>
                        <a:rPr lang="zh-CN" altLang="en-US" sz="1400" u="none" strike="noStrike" dirty="0">
                          <a:effectLst/>
                          <a:latin typeface="宋体" panose="02010600030101010101" pitchFamily="2" charset="-122"/>
                          <a:ea typeface="宋体" panose="02010600030101010101" pitchFamily="2" charset="-122"/>
                        </a:rPr>
                        <a:t>级，超重</a:t>
                      </a:r>
                      <a:r>
                        <a:rPr lang="en-US" altLang="zh-CN" sz="1400" u="none" strike="noStrike" dirty="0">
                          <a:effectLst/>
                          <a:latin typeface="宋体" panose="02010600030101010101" pitchFamily="2" charset="-122"/>
                          <a:ea typeface="宋体" panose="02010600030101010101" pitchFamily="2" charset="-122"/>
                        </a:rPr>
                        <a:t>II</a:t>
                      </a:r>
                      <a:r>
                        <a:rPr lang="zh-CN" altLang="en-US" sz="1400" u="none" strike="noStrike" dirty="0">
                          <a:effectLst/>
                          <a:latin typeface="宋体" panose="02010600030101010101" pitchFamily="2" charset="-122"/>
                          <a:ea typeface="宋体" panose="02010600030101010101" pitchFamily="2" charset="-122"/>
                        </a:rPr>
                        <a:t>级</a:t>
                      </a:r>
                      <a:endParaRPr lang="zh-CN" sz="1400" b="0" i="0" u="none" strike="noStrike" dirty="0">
                        <a:solidFill>
                          <a:srgbClr val="000000"/>
                        </a:solidFill>
                        <a:effectLst/>
                        <a:latin typeface="宋体" panose="02010600030101010101" pitchFamily="2" charset="-122"/>
                        <a:ea typeface="宋体" panose="02010600030101010101" pitchFamily="2" charset="-122"/>
                      </a:endParaRPr>
                    </a:p>
                  </a:txBody>
                  <a:tcPr marL="1589" marR="1589" marT="1589" marB="0" anchor="ctr"/>
                </a:tc>
                <a:extLst>
                  <a:ext uri="{0D108BD9-81ED-4DB2-BD59-A6C34878D82A}">
                    <a16:rowId xmlns:a16="http://schemas.microsoft.com/office/drawing/2014/main" val="945932739"/>
                  </a:ext>
                </a:extLst>
              </a:tr>
            </a:tbl>
          </a:graphicData>
        </a:graphic>
      </p:graphicFrame>
    </p:spTree>
    <p:extLst>
      <p:ext uri="{BB962C8B-B14F-4D97-AF65-F5344CB8AC3E}">
        <p14:creationId xmlns:p14="http://schemas.microsoft.com/office/powerpoint/2010/main" val="33495382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700590" y="0"/>
            <a:ext cx="2491410" cy="351183"/>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Arial"/>
                <a:ea typeface="微软雅黑"/>
                <a:sym typeface="Arial"/>
              </a:rPr>
              <a:t>肥胖风险水平的分类预测</a:t>
            </a:r>
          </a:p>
        </p:txBody>
      </p:sp>
      <p:grpSp>
        <p:nvGrpSpPr>
          <p:cNvPr id="2" name="组合 1">
            <a:extLst>
              <a:ext uri="{FF2B5EF4-FFF2-40B4-BE49-F238E27FC236}">
                <a16:creationId xmlns:a16="http://schemas.microsoft.com/office/drawing/2014/main" id="{45A60E0B-2CD1-5FBE-5D3D-9ED908B582B3}"/>
              </a:ext>
            </a:extLst>
          </p:cNvPr>
          <p:cNvGrpSpPr/>
          <p:nvPr/>
        </p:nvGrpSpPr>
        <p:grpSpPr>
          <a:xfrm>
            <a:off x="5475783" y="446099"/>
            <a:ext cx="1261884" cy="714455"/>
            <a:chOff x="5475782" y="446099"/>
            <a:chExt cx="1261884" cy="714455"/>
          </a:xfrm>
        </p:grpSpPr>
        <p:sp>
          <p:nvSpPr>
            <p:cNvPr id="3" name="文本框 2">
              <a:extLst>
                <a:ext uri="{FF2B5EF4-FFF2-40B4-BE49-F238E27FC236}">
                  <a16:creationId xmlns:a16="http://schemas.microsoft.com/office/drawing/2014/main" id="{EE3EB840-146B-692F-CC39-32004AF0DE12}"/>
                </a:ext>
              </a:extLst>
            </p:cNvPr>
            <p:cNvSpPr txBox="1"/>
            <p:nvPr/>
          </p:nvSpPr>
          <p:spPr>
            <a:xfrm>
              <a:off x="5475782" y="446099"/>
              <a:ext cx="1261884"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样本量</a:t>
              </a:r>
            </a:p>
          </p:txBody>
        </p:sp>
        <p:sp>
          <p:nvSpPr>
            <p:cNvPr id="4" name="等腰三角形 3">
              <a:extLst>
                <a:ext uri="{FF2B5EF4-FFF2-40B4-BE49-F238E27FC236}">
                  <a16:creationId xmlns:a16="http://schemas.microsoft.com/office/drawing/2014/main" id="{7C598859-A1A2-8222-F6C8-B70216072C1C}"/>
                </a:ext>
              </a:extLst>
            </p:cNvPr>
            <p:cNvSpPr/>
            <p:nvPr/>
          </p:nvSpPr>
          <p:spPr>
            <a:xfrm flipV="1">
              <a:off x="6036863" y="1095788"/>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5" name="文本框 4">
            <a:extLst>
              <a:ext uri="{FF2B5EF4-FFF2-40B4-BE49-F238E27FC236}">
                <a16:creationId xmlns:a16="http://schemas.microsoft.com/office/drawing/2014/main" id="{2DB8A33E-C11F-3A08-C968-25C48940E4B6}"/>
              </a:ext>
            </a:extLst>
          </p:cNvPr>
          <p:cNvSpPr txBox="1"/>
          <p:nvPr/>
        </p:nvSpPr>
        <p:spPr>
          <a:xfrm>
            <a:off x="5103883" y="2659559"/>
            <a:ext cx="1943353" cy="769441"/>
          </a:xfrm>
          <a:prstGeom prst="rect">
            <a:avLst/>
          </a:prstGeom>
          <a:noFill/>
        </p:spPr>
        <p:txBody>
          <a:bodyPr wrap="none" rtlCol="0">
            <a:spAutoFit/>
          </a:bodyPr>
          <a:lstStyle/>
          <a:p>
            <a:r>
              <a:rPr lang="en-US" altLang="zh-CN" sz="4400" b="1" dirty="0">
                <a:solidFill>
                  <a:schemeClr val="tx1">
                    <a:lumMod val="75000"/>
                    <a:lumOff val="25000"/>
                  </a:schemeClr>
                </a:solidFill>
                <a:latin typeface="Arial"/>
                <a:ea typeface="微软雅黑"/>
                <a:sym typeface="Arial"/>
              </a:rPr>
              <a:t>2111</a:t>
            </a:r>
            <a:r>
              <a:rPr lang="zh-CN" altLang="en-US" sz="4400" b="1" dirty="0">
                <a:solidFill>
                  <a:schemeClr val="tx1">
                    <a:lumMod val="75000"/>
                    <a:lumOff val="25000"/>
                  </a:schemeClr>
                </a:solidFill>
                <a:latin typeface="Arial"/>
                <a:ea typeface="微软雅黑"/>
                <a:sym typeface="Arial"/>
              </a:rPr>
              <a:t>例</a:t>
            </a:r>
          </a:p>
        </p:txBody>
      </p:sp>
    </p:spTree>
    <p:extLst>
      <p:ext uri="{BB962C8B-B14F-4D97-AF65-F5344CB8AC3E}">
        <p14:creationId xmlns:p14="http://schemas.microsoft.com/office/powerpoint/2010/main" val="3238073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par>
                                <p:cTn id="8" presetID="35" presetClass="path" presetSubtype="0" decel="100000" fill="hold" grpId="1" nodeType="withEffect">
                                  <p:stCondLst>
                                    <p:cond delay="750"/>
                                  </p:stCondLst>
                                  <p:childTnLst>
                                    <p:animMotion origin="layout" path="M 3.54167E-6 -2.96296E-6 L -0.04558 -2.96296E-6 " pathEditMode="relative" rAng="0" ptsTypes="AA">
                                      <p:cBhvr>
                                        <p:cTn id="9" dur="1500" spd="-100000" fill="hold"/>
                                        <p:tgtEl>
                                          <p:spTgt spid="11"/>
                                        </p:tgtEl>
                                        <p:attrNameLst>
                                          <p:attrName>ppt_x</p:attrName>
                                          <p:attrName>ppt_y</p:attrName>
                                        </p:attrNameLst>
                                      </p:cBhvr>
                                      <p:rCtr x="-2279" y="0"/>
                                    </p:animMotion>
                                  </p:childTnLst>
                                </p:cTn>
                              </p:par>
                              <p:par>
                                <p:cTn id="10" presetID="10" presetClass="entr" presetSubtype="0" fill="hold" grpId="0"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par>
                                <p:cTn id="13" presetID="35" presetClass="path" presetSubtype="0" decel="100000" fill="hold" grpId="1" nodeType="withEffect">
                                  <p:stCondLst>
                                    <p:cond delay="750"/>
                                  </p:stCondLst>
                                  <p:childTnLst>
                                    <p:animMotion origin="layout" path="M 2.70833E-6 0 L -0.04558 0 " pathEditMode="relative" rAng="0" ptsTypes="AA">
                                      <p:cBhvr>
                                        <p:cTn id="14" dur="1500" spd="-100000" fill="hold"/>
                                        <p:tgtEl>
                                          <p:spTgt spid="5"/>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850536"/>
            <a:ext cx="6086628" cy="957763"/>
          </a:xfrm>
          <a:prstGeom prst="rect">
            <a:avLst/>
          </a:prstGeom>
          <a:noFill/>
        </p:spPr>
        <p:txBody>
          <a:bodyPr wrap="square" rtlCol="0">
            <a:spAutoFit/>
          </a:bodyPr>
          <a:lstStyle/>
          <a:p>
            <a:pPr>
              <a:lnSpc>
                <a:spcPct val="130000"/>
              </a:lnSpc>
            </a:pPr>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分析方法与实验结果</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04</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57804"/>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1934335" y="5226041"/>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FOUR</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8E07D966-B3B4-D827-B121-52125116AC05}"/>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26874378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6" presetClass="entr" presetSubtype="42"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par>
                                <p:cTn id="32" presetID="41" presetClass="entr" presetSubtype="0" fill="hold" grpId="0" nodeType="withEffect">
                                  <p:stCondLst>
                                    <p:cond delay="125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par>
                                <p:cTn id="39" presetID="2" presetClass="entr" presetSubtype="8" fill="hold" grpId="0" nodeType="withEffect">
                                  <p:stCondLst>
                                    <p:cond delay="25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4B9D378-625E-B010-FCD4-191DCABF0672}"/>
              </a:ext>
            </a:extLst>
          </p:cNvPr>
          <p:cNvPicPr>
            <a:picLocks noChangeAspect="1"/>
          </p:cNvPicPr>
          <p:nvPr/>
        </p:nvPicPr>
        <p:blipFill rotWithShape="1">
          <a:blip r:embed="rId2">
            <a:extLst>
              <a:ext uri="{28A0092B-C50C-407E-A947-70E740481C1C}">
                <a14:useLocalDpi xmlns:a14="http://schemas.microsoft.com/office/drawing/2010/main" val="0"/>
              </a:ext>
            </a:extLst>
          </a:blip>
          <a:srcRect r="1955"/>
          <a:stretch/>
        </p:blipFill>
        <p:spPr>
          <a:xfrm>
            <a:off x="6003424" y="856517"/>
            <a:ext cx="6188576" cy="5667572"/>
          </a:xfrm>
          <a:prstGeom prst="rect">
            <a:avLst/>
          </a:prstGeom>
        </p:spPr>
      </p:pic>
      <p:grpSp>
        <p:nvGrpSpPr>
          <p:cNvPr id="2" name="组合 1">
            <a:extLst>
              <a:ext uri="{FF2B5EF4-FFF2-40B4-BE49-F238E27FC236}">
                <a16:creationId xmlns:a16="http://schemas.microsoft.com/office/drawing/2014/main" id="{C7321CF4-19AD-5A1F-724C-65FA4FCE4C79}"/>
              </a:ext>
            </a:extLst>
          </p:cNvPr>
          <p:cNvGrpSpPr/>
          <p:nvPr/>
        </p:nvGrpSpPr>
        <p:grpSpPr>
          <a:xfrm>
            <a:off x="5285521" y="109679"/>
            <a:ext cx="1620957" cy="714455"/>
            <a:chOff x="5296247" y="446099"/>
            <a:chExt cx="1620957" cy="714455"/>
          </a:xfrm>
        </p:grpSpPr>
        <p:sp>
          <p:nvSpPr>
            <p:cNvPr id="3" name="文本框 2">
              <a:extLst>
                <a:ext uri="{FF2B5EF4-FFF2-40B4-BE49-F238E27FC236}">
                  <a16:creationId xmlns:a16="http://schemas.microsoft.com/office/drawing/2014/main" id="{A29EDDB4-598D-7B2A-DC13-DFF752C0D32B}"/>
                </a:ext>
              </a:extLst>
            </p:cNvPr>
            <p:cNvSpPr txBox="1"/>
            <p:nvPr/>
          </p:nvSpPr>
          <p:spPr>
            <a:xfrm>
              <a:off x="5296247"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分析方法</a:t>
              </a:r>
            </a:p>
          </p:txBody>
        </p:sp>
        <p:sp>
          <p:nvSpPr>
            <p:cNvPr id="5" name="等腰三角形 4">
              <a:extLst>
                <a:ext uri="{FF2B5EF4-FFF2-40B4-BE49-F238E27FC236}">
                  <a16:creationId xmlns:a16="http://schemas.microsoft.com/office/drawing/2014/main" id="{BFEF4F4A-E891-8987-30CA-F9A1916CD6DC}"/>
                </a:ext>
              </a:extLst>
            </p:cNvPr>
            <p:cNvSpPr/>
            <p:nvPr/>
          </p:nvSpPr>
          <p:spPr>
            <a:xfrm flipV="1">
              <a:off x="6036863" y="1095788"/>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3" name="文本框 12">
            <a:extLst>
              <a:ext uri="{FF2B5EF4-FFF2-40B4-BE49-F238E27FC236}">
                <a16:creationId xmlns:a16="http://schemas.microsoft.com/office/drawing/2014/main" id="{E3061676-9062-21B8-37E7-CACB06EADB2B}"/>
              </a:ext>
            </a:extLst>
          </p:cNvPr>
          <p:cNvSpPr txBox="1"/>
          <p:nvPr/>
        </p:nvSpPr>
        <p:spPr>
          <a:xfrm>
            <a:off x="8107016" y="6517463"/>
            <a:ext cx="1663147" cy="316049"/>
          </a:xfrm>
          <a:prstGeom prst="rect">
            <a:avLst/>
          </a:prstGeom>
          <a:noFill/>
        </p:spPr>
        <p:txBody>
          <a:bodyPr wrap="square">
            <a:spAutoFit/>
          </a:bodyPr>
          <a:lstStyle/>
          <a:p>
            <a:pPr algn="ctr">
              <a:lnSpc>
                <a:spcPct val="150000"/>
              </a:lnSpc>
            </a:pPr>
            <a:r>
              <a:rPr lang="zh-CN" altLang="en-US" sz="1100" dirty="0">
                <a:solidFill>
                  <a:schemeClr val="tx1">
                    <a:lumMod val="65000"/>
                    <a:lumOff val="35000"/>
                  </a:schemeClr>
                </a:solidFill>
                <a:latin typeface="Arial"/>
                <a:ea typeface="微软雅黑"/>
                <a:sym typeface="Arial"/>
              </a:rPr>
              <a:t>图 研究开展流程图</a:t>
            </a:r>
            <a:endParaRPr lang="en-US" altLang="zh-CN" sz="1100" dirty="0">
              <a:solidFill>
                <a:schemeClr val="tx1">
                  <a:lumMod val="65000"/>
                  <a:lumOff val="35000"/>
                </a:schemeClr>
              </a:solidFill>
              <a:latin typeface="Arial"/>
              <a:ea typeface="微软雅黑"/>
              <a:sym typeface="Arial"/>
            </a:endParaRPr>
          </a:p>
        </p:txBody>
      </p:sp>
      <p:sp>
        <p:nvSpPr>
          <p:cNvPr id="11" name="矩形 10"/>
          <p:cNvSpPr/>
          <p:nvPr/>
        </p:nvSpPr>
        <p:spPr>
          <a:xfrm>
            <a:off x="460045" y="824134"/>
            <a:ext cx="5705808" cy="5732338"/>
          </a:xfrm>
          <a:prstGeom prst="rect">
            <a:avLst/>
          </a:prstGeom>
        </p:spPr>
        <p:txBody>
          <a:bodyPr wrap="square">
            <a:spAutoFit/>
          </a:bodyPr>
          <a:lstStyle/>
          <a:p>
            <a:pPr>
              <a:lnSpc>
                <a:spcPct val="150000"/>
              </a:lnSpc>
            </a:pPr>
            <a:r>
              <a:rPr lang="zh-CN" altLang="en-US"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数据收集与预处理：</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使用</a:t>
            </a:r>
            <a:r>
              <a:rPr lang="en-US" altLang="zh-CN" sz="1400" dirty="0">
                <a:solidFill>
                  <a:schemeClr val="tx1">
                    <a:lumMod val="50000"/>
                    <a:lumOff val="50000"/>
                  </a:schemeClr>
                </a:solidFill>
                <a:latin typeface="Arial"/>
                <a:ea typeface="微软雅黑"/>
                <a:cs typeface="阿里巴巴普惠体" panose="00020600040101010101" pitchFamily="18" charset="-122"/>
                <a:sym typeface="Arial"/>
              </a:rPr>
              <a:t>Spearman</a:t>
            </a: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相关系数和相关数热力图筛选与肥胖相关的变量。</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清除数据中的重复项和异常值。</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创建新特征以增强模型的预测能力。</a:t>
            </a:r>
          </a:p>
          <a:p>
            <a:pPr>
              <a:lnSpc>
                <a:spcPct val="150000"/>
              </a:lnSpc>
            </a:pPr>
            <a:r>
              <a:rPr lang="zh-CN" altLang="en-US"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探索性数据分析（</a:t>
            </a:r>
            <a:r>
              <a:rPr lang="en-US" altLang="zh-CN"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EDA</a:t>
            </a:r>
            <a:r>
              <a:rPr lang="zh-CN" altLang="en-US"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通过频数直方图、密度曲线、单因素分析和正态性检验来分析自变量与因变量之间的关系。</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理解数据的基本分布和识别潜在的模式。</a:t>
            </a:r>
          </a:p>
          <a:p>
            <a:pPr>
              <a:lnSpc>
                <a:spcPct val="150000"/>
              </a:lnSpc>
            </a:pPr>
            <a:r>
              <a:rPr lang="zh-CN" altLang="en-US"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模型选择与评估：</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根据</a:t>
            </a:r>
            <a:r>
              <a:rPr lang="en-US" altLang="zh-CN" sz="1400" dirty="0">
                <a:solidFill>
                  <a:schemeClr val="tx1">
                    <a:lumMod val="50000"/>
                    <a:lumOff val="50000"/>
                  </a:schemeClr>
                </a:solidFill>
                <a:latin typeface="Arial"/>
                <a:ea typeface="微软雅黑"/>
                <a:cs typeface="阿里巴巴普惠体" panose="00020600040101010101" pitchFamily="18" charset="-122"/>
                <a:sym typeface="Arial"/>
              </a:rPr>
              <a:t>EDA</a:t>
            </a: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的结果选择 </a:t>
            </a:r>
            <a:r>
              <a:rPr lang="en-US" altLang="zh-CN" sz="1400" dirty="0">
                <a:solidFill>
                  <a:schemeClr val="tx1">
                    <a:lumMod val="50000"/>
                    <a:lumOff val="50000"/>
                  </a:schemeClr>
                </a:solidFill>
                <a:latin typeface="Arial"/>
                <a:ea typeface="微软雅黑"/>
                <a:cs typeface="阿里巴巴普惠体" panose="00020600040101010101" pitchFamily="18" charset="-122"/>
                <a:sym typeface="Arial"/>
              </a:rPr>
              <a:t>Logistic </a:t>
            </a: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回归作为主要建模方法。</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使用随机森林和 </a:t>
            </a:r>
            <a:r>
              <a:rPr lang="en-US" altLang="zh-CN" sz="1400" dirty="0" err="1">
                <a:solidFill>
                  <a:schemeClr val="tx1">
                    <a:lumMod val="50000"/>
                    <a:lumOff val="50000"/>
                  </a:schemeClr>
                </a:solidFill>
                <a:latin typeface="Arial"/>
                <a:ea typeface="微软雅黑"/>
                <a:cs typeface="阿里巴巴普惠体" panose="00020600040101010101" pitchFamily="18" charset="-122"/>
                <a:sym typeface="Arial"/>
              </a:rPr>
              <a:t>CatBoost</a:t>
            </a:r>
            <a:r>
              <a:rPr lang="en-US" altLang="zh-CN" sz="1400" dirty="0">
                <a:solidFill>
                  <a:schemeClr val="tx1">
                    <a:lumMod val="50000"/>
                    <a:lumOff val="50000"/>
                  </a:schemeClr>
                </a:solidFill>
                <a:latin typeface="Arial"/>
                <a:ea typeface="微软雅黑"/>
                <a:cs typeface="阿里巴巴普惠体" panose="00020600040101010101" pitchFamily="18" charset="-122"/>
                <a:sym typeface="Arial"/>
              </a:rPr>
              <a:t> </a:t>
            </a: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分类器进行对比实验。</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通过交叉验证评估模型的性能，计算准确率、召回率、精确率和</a:t>
            </a:r>
            <a:r>
              <a:rPr lang="en-US" altLang="zh-CN" sz="1400" dirty="0">
                <a:solidFill>
                  <a:schemeClr val="tx1">
                    <a:lumMod val="50000"/>
                    <a:lumOff val="50000"/>
                  </a:schemeClr>
                </a:solidFill>
                <a:latin typeface="Arial"/>
                <a:ea typeface="微软雅黑"/>
                <a:cs typeface="阿里巴巴普惠体" panose="00020600040101010101" pitchFamily="18" charset="-122"/>
                <a:sym typeface="Arial"/>
              </a:rPr>
              <a:t>F1</a:t>
            </a: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分数等指标。</a:t>
            </a:r>
          </a:p>
          <a:p>
            <a:pPr>
              <a:lnSpc>
                <a:spcPct val="150000"/>
              </a:lnSpc>
            </a:pPr>
            <a:r>
              <a:rPr lang="zh-CN" altLang="en-US" sz="1600"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未来研究方向：</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提高模型的泛化能力。</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引入更多与肥胖相关的有意义变量。</a:t>
            </a:r>
          </a:p>
          <a:p>
            <a:pPr lvl="1">
              <a:lnSpc>
                <a:spcPct val="150000"/>
              </a:lnSpc>
            </a:pPr>
            <a:r>
              <a:rPr lang="zh-CN" altLang="en-US" sz="1400" dirty="0">
                <a:solidFill>
                  <a:schemeClr val="tx1">
                    <a:lumMod val="50000"/>
                    <a:lumOff val="50000"/>
                  </a:schemeClr>
                </a:solidFill>
                <a:latin typeface="Arial"/>
                <a:ea typeface="微软雅黑"/>
                <a:cs typeface="阿里巴巴普惠体" panose="00020600040101010101" pitchFamily="18" charset="-122"/>
                <a:sym typeface="Arial"/>
              </a:rPr>
              <a:t>探索更有效的模型结构。</a:t>
            </a:r>
          </a:p>
        </p:txBody>
      </p:sp>
    </p:spTree>
    <p:extLst>
      <p:ext uri="{BB962C8B-B14F-4D97-AF65-F5344CB8AC3E}">
        <p14:creationId xmlns:p14="http://schemas.microsoft.com/office/powerpoint/2010/main" val="2335671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8" cy="719363"/>
            <a:chOff x="5296238" y="446099"/>
            <a:chExt cx="1620958" cy="719363"/>
          </a:xfrm>
        </p:grpSpPr>
        <p:sp>
          <p:nvSpPr>
            <p:cNvPr id="6" name="文本框 5"/>
            <p:cNvSpPr txBox="1"/>
            <p:nvPr/>
          </p:nvSpPr>
          <p:spPr>
            <a:xfrm>
              <a:off x="5296238" y="446099"/>
              <a:ext cx="1620958"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技术路线</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5" name="矩形 24">
            <a:extLst>
              <a:ext uri="{FF2B5EF4-FFF2-40B4-BE49-F238E27FC236}">
                <a16:creationId xmlns:a16="http://schemas.microsoft.com/office/drawing/2014/main" id="{1BEDDFED-E345-7570-F368-E8E59EDAE24D}"/>
              </a:ext>
            </a:extLst>
          </p:cNvPr>
          <p:cNvSpPr/>
          <p:nvPr/>
        </p:nvSpPr>
        <p:spPr>
          <a:xfrm>
            <a:off x="2090062" y="1296839"/>
            <a:ext cx="6894912" cy="5028941"/>
          </a:xfrm>
          <a:prstGeom prst="rect">
            <a:avLst/>
          </a:prstGeom>
        </p:spPr>
        <p:txBody>
          <a:bodyPr wrap="square">
            <a:spAutoFit/>
          </a:bodyPr>
          <a:lstStyle/>
          <a:p>
            <a:pPr>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1.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数据预处理</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1.1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数据清洗</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1.2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四分位数法处理异常值</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1.3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特征工程</a:t>
            </a:r>
          </a:p>
          <a:p>
            <a:pPr>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2.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探索性数据分析（</a:t>
            </a: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EDA</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）（分析自变量和因变量之间的关系）</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3.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单因素分析</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3.1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假设检验</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3.2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相关性分析</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4.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模型构建</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4.1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模型一：</a:t>
            </a: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Logistic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逻辑回归</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4.2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模型二：随机森林分类算法</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a:p>
            <a:pPr lvl="1">
              <a:lnSpc>
                <a:spcPct val="150000"/>
              </a:lnSpc>
            </a:pP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4.3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模型三：</a:t>
            </a:r>
            <a:r>
              <a:rPr lang="en-US" altLang="zh-CN" b="1" dirty="0" err="1">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CatBoost</a:t>
            </a:r>
            <a:r>
              <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 </a:t>
            </a:r>
            <a:r>
              <a:rPr lang="zh-CN" altLang="en-US"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rPr>
              <a:t>分类器构建另一个模型</a:t>
            </a:r>
            <a:endParaRPr lang="en-US" altLang="zh-CN" b="1" dirty="0">
              <a:gradFill>
                <a:gsLst>
                  <a:gs pos="0">
                    <a:srgbClr val="8DB108"/>
                  </a:gs>
                  <a:gs pos="100000">
                    <a:srgbClr val="456818"/>
                  </a:gs>
                </a:gsLst>
                <a:lin ang="2700000" scaled="0"/>
              </a:gradFill>
              <a:latin typeface="Arial"/>
              <a:ea typeface="微软雅黑"/>
              <a:cs typeface="阿里巴巴普惠体" panose="00020600040101010101" pitchFamily="18" charset="-122"/>
              <a:sym typeface="Arial"/>
            </a:endParaRPr>
          </a:p>
        </p:txBody>
      </p:sp>
    </p:spTree>
    <p:extLst>
      <p:ext uri="{BB962C8B-B14F-4D97-AF65-F5344CB8AC3E}">
        <p14:creationId xmlns:p14="http://schemas.microsoft.com/office/powerpoint/2010/main" val="1807549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饼图&#10;&#10;描述已自动生成">
            <a:extLst>
              <a:ext uri="{FF2B5EF4-FFF2-40B4-BE49-F238E27FC236}">
                <a16:creationId xmlns:a16="http://schemas.microsoft.com/office/drawing/2014/main" id="{C1ABF472-7E6D-C67F-4610-E65F03410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656" y="3167269"/>
            <a:ext cx="7156408" cy="3535703"/>
          </a:xfrm>
          <a:prstGeom prst="rect">
            <a:avLst/>
          </a:prstGeom>
        </p:spPr>
      </p:pic>
      <p:grpSp>
        <p:nvGrpSpPr>
          <p:cNvPr id="3" name="组合 2"/>
          <p:cNvGrpSpPr/>
          <p:nvPr/>
        </p:nvGrpSpPr>
        <p:grpSpPr>
          <a:xfrm>
            <a:off x="5116703" y="446099"/>
            <a:ext cx="1980030" cy="719363"/>
            <a:chOff x="5116702" y="446099"/>
            <a:chExt cx="1980030" cy="719363"/>
          </a:xfrm>
        </p:grpSpPr>
        <p:sp>
          <p:nvSpPr>
            <p:cNvPr id="6" name="文本框 5"/>
            <p:cNvSpPr txBox="1"/>
            <p:nvPr/>
          </p:nvSpPr>
          <p:spPr>
            <a:xfrm>
              <a:off x="5116702" y="446099"/>
              <a:ext cx="1980030"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数据预处理</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864C4BDF-88CF-D509-F73B-21C81AB1BBE4}"/>
              </a:ext>
            </a:extLst>
          </p:cNvPr>
          <p:cNvSpPr txBox="1"/>
          <p:nvPr/>
        </p:nvSpPr>
        <p:spPr>
          <a:xfrm>
            <a:off x="1683026" y="1296839"/>
            <a:ext cx="8825948" cy="2520370"/>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数据清洗：</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本研究数据共有</a:t>
            </a:r>
            <a:r>
              <a:rPr lang="en-US" altLang="zh-CN" dirty="0">
                <a:latin typeface="宋体" panose="02010600030101010101" pitchFamily="2" charset="-122"/>
                <a:ea typeface="宋体" panose="02010600030101010101" pitchFamily="2" charset="-122"/>
              </a:rPr>
              <a:t>2111</a:t>
            </a:r>
            <a:r>
              <a:rPr lang="zh-CN" altLang="en-US" dirty="0">
                <a:latin typeface="宋体" panose="02010600030101010101" pitchFamily="2" charset="-122"/>
                <a:ea typeface="宋体" panose="02010600030101010101" pitchFamily="2" charset="-122"/>
              </a:rPr>
              <a:t>例，</a:t>
            </a:r>
            <a:r>
              <a:rPr lang="en-US" altLang="zh-CN" dirty="0">
                <a:latin typeface="宋体" panose="02010600030101010101" pitchFamily="2" charset="-122"/>
                <a:ea typeface="宋体" panose="02010600030101010101" pitchFamily="2" charset="-122"/>
              </a:rPr>
              <a:t>16</a:t>
            </a:r>
            <a:r>
              <a:rPr lang="zh-CN" altLang="en-US" dirty="0">
                <a:latin typeface="宋体" panose="02010600030101010101" pitchFamily="2" charset="-122"/>
                <a:ea typeface="宋体" panose="02010600030101010101" pitchFamily="2" charset="-122"/>
              </a:rPr>
              <a:t>个特征和最后的响应变量均不存在空值。进一步探索发现，该数据存在</a:t>
            </a:r>
            <a:r>
              <a:rPr lang="en-US" altLang="zh-CN" dirty="0">
                <a:latin typeface="宋体" panose="02010600030101010101" pitchFamily="2" charset="-122"/>
                <a:ea typeface="宋体" panose="02010600030101010101" pitchFamily="2" charset="-122"/>
              </a:rPr>
              <a:t>24</a:t>
            </a:r>
            <a:r>
              <a:rPr lang="zh-CN" altLang="en-US" dirty="0">
                <a:latin typeface="宋体" panose="02010600030101010101" pitchFamily="2" charset="-122"/>
                <a:ea typeface="宋体" panose="02010600030101010101" pitchFamily="2" charset="-122"/>
              </a:rPr>
              <a:t>行重复数据，我们对重复数据项进行删除。</a:t>
            </a: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rPr>
              <a:t>四分位数法处理异常值：</a:t>
            </a:r>
            <a:endParaRPr lang="en-US" altLang="zh-CN" b="1" dirty="0">
              <a:gradFill>
                <a:gsLst>
                  <a:gs pos="0">
                    <a:srgbClr val="8DB108"/>
                  </a:gs>
                  <a:gs pos="100000">
                    <a:srgbClr val="456818"/>
                  </a:gs>
                </a:gsLst>
                <a:lin ang="2700000" scaled="0"/>
              </a:gradFill>
              <a:latin typeface="Arial"/>
              <a:ea typeface="微软雅黑"/>
            </a:endParaRPr>
          </a:p>
          <a:p>
            <a:pPr lvl="1" algn="just">
              <a:lnSpc>
                <a:spcPct val="150000"/>
              </a:lnSpc>
            </a:pPr>
            <a:r>
              <a:rPr lang="zh-CN" altLang="en-US" dirty="0">
                <a:latin typeface="宋体" panose="02010600030101010101" pitchFamily="2" charset="-122"/>
                <a:ea typeface="宋体" panose="02010600030101010101" pitchFamily="2" charset="-122"/>
              </a:rPr>
              <a:t>异常值处理完成后，数据从</a:t>
            </a:r>
            <a:r>
              <a:rPr lang="en-US" altLang="zh-CN" dirty="0">
                <a:latin typeface="宋体" panose="02010600030101010101" pitchFamily="2" charset="-122"/>
                <a:ea typeface="宋体" panose="02010600030101010101" pitchFamily="2" charset="-122"/>
              </a:rPr>
              <a:t>2111</a:t>
            </a:r>
            <a:r>
              <a:rPr lang="zh-CN" altLang="en-US" dirty="0">
                <a:latin typeface="宋体" panose="02010600030101010101" pitchFamily="2" charset="-122"/>
                <a:ea typeface="宋体" panose="02010600030101010101" pitchFamily="2" charset="-122"/>
              </a:rPr>
              <a:t>例样本减少为</a:t>
            </a:r>
            <a:r>
              <a:rPr lang="en-US" altLang="zh-CN" dirty="0">
                <a:latin typeface="宋体" panose="02010600030101010101" pitchFamily="2" charset="-122"/>
                <a:ea typeface="宋体" panose="02010600030101010101" pitchFamily="2" charset="-122"/>
              </a:rPr>
              <a:t>1376</a:t>
            </a:r>
            <a:r>
              <a:rPr lang="zh-CN" altLang="en-US" dirty="0">
                <a:latin typeface="宋体" panose="02010600030101010101" pitchFamily="2" charset="-122"/>
                <a:ea typeface="宋体" panose="02010600030101010101" pitchFamily="2" charset="-122"/>
              </a:rPr>
              <a:t>例样本。数据处理完成后，因变量分布情况如下：</a:t>
            </a:r>
            <a:endParaRPr lang="en-US" altLang="zh-CN"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0D42A44F-17B2-6E65-846B-AC9FD0245369}"/>
              </a:ext>
            </a:extLst>
          </p:cNvPr>
          <p:cNvSpPr txBox="1"/>
          <p:nvPr/>
        </p:nvSpPr>
        <p:spPr>
          <a:xfrm>
            <a:off x="4791156" y="6383547"/>
            <a:ext cx="2491408"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因变量分布情况</a:t>
            </a:r>
          </a:p>
        </p:txBody>
      </p:sp>
    </p:spTree>
    <p:extLst>
      <p:ext uri="{BB962C8B-B14F-4D97-AF65-F5344CB8AC3E}">
        <p14:creationId xmlns:p14="http://schemas.microsoft.com/office/powerpoint/2010/main" val="26195297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16703" y="446099"/>
            <a:ext cx="1980030" cy="719363"/>
            <a:chOff x="5116702" y="446099"/>
            <a:chExt cx="1980030" cy="719363"/>
          </a:xfrm>
        </p:grpSpPr>
        <p:sp>
          <p:nvSpPr>
            <p:cNvPr id="6" name="文本框 5"/>
            <p:cNvSpPr txBox="1"/>
            <p:nvPr/>
          </p:nvSpPr>
          <p:spPr>
            <a:xfrm>
              <a:off x="5116702" y="446099"/>
              <a:ext cx="1980030"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数据预处理</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864C4BDF-88CF-D509-F73B-21C81AB1BBE4}"/>
              </a:ext>
            </a:extLst>
          </p:cNvPr>
          <p:cNvSpPr txBox="1"/>
          <p:nvPr/>
        </p:nvSpPr>
        <p:spPr>
          <a:xfrm>
            <a:off x="1064550" y="1545567"/>
            <a:ext cx="10224052" cy="3766865"/>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特征工程：</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创建新的特征，</a:t>
            </a:r>
            <a:r>
              <a:rPr lang="en-US" altLang="zh-CN" dirty="0">
                <a:latin typeface="宋体" panose="02010600030101010101" pitchFamily="2" charset="-122"/>
                <a:ea typeface="宋体" panose="02010600030101010101" pitchFamily="2" charset="-122"/>
              </a:rPr>
              <a:t>BMI</a:t>
            </a:r>
            <a:r>
              <a:rPr lang="zh-CN" altLang="en-US" dirty="0">
                <a:latin typeface="宋体" panose="02010600030101010101" pitchFamily="2" charset="-122"/>
                <a:ea typeface="宋体" panose="02010600030101010101" pitchFamily="2" charset="-122"/>
              </a:rPr>
              <a:t>、每日用餐次数、总体育活动得分、年龄分级和每公斤体重的水分摄入量。</a:t>
            </a:r>
            <a:endParaRPr lang="en-US" altLang="zh-CN" dirty="0">
              <a:latin typeface="宋体" panose="02010600030101010101" pitchFamily="2" charset="-122"/>
              <a:ea typeface="宋体" panose="02010600030101010101" pitchFamily="2" charset="-122"/>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本研究在数据预处理阶段，</a:t>
            </a:r>
            <a:r>
              <a:rPr lang="zh-CN" altLang="en-US" b="1" dirty="0">
                <a:gradFill>
                  <a:gsLst>
                    <a:gs pos="0">
                      <a:srgbClr val="8DB108"/>
                    </a:gs>
                    <a:gs pos="100000">
                      <a:srgbClr val="456818"/>
                    </a:gs>
                  </a:gsLst>
                  <a:lin ang="2700000" scaled="0"/>
                </a:gradFill>
                <a:latin typeface="Arial"/>
                <a:ea typeface="微软雅黑"/>
              </a:rPr>
              <a:t>保留了原始连续特征并计算了</a:t>
            </a:r>
            <a:r>
              <a:rPr lang="en-US" altLang="zh-CN" b="1" dirty="0">
                <a:gradFill>
                  <a:gsLst>
                    <a:gs pos="0">
                      <a:srgbClr val="8DB108"/>
                    </a:gs>
                    <a:gs pos="100000">
                      <a:srgbClr val="456818"/>
                    </a:gs>
                  </a:gsLst>
                  <a:lin ang="2700000" scaled="0"/>
                </a:gradFill>
                <a:latin typeface="Arial"/>
                <a:ea typeface="微软雅黑"/>
              </a:rPr>
              <a:t>BMI</a:t>
            </a:r>
            <a:r>
              <a:rPr lang="zh-CN" altLang="en-US" b="1" dirty="0">
                <a:gradFill>
                  <a:gsLst>
                    <a:gs pos="0">
                      <a:srgbClr val="8DB108"/>
                    </a:gs>
                    <a:gs pos="100000">
                      <a:srgbClr val="456818"/>
                    </a:gs>
                  </a:gsLst>
                  <a:lin ang="2700000" scaled="0"/>
                </a:gradFill>
                <a:latin typeface="Arial"/>
                <a:ea typeface="微软雅黑"/>
              </a:rPr>
              <a:t>、每日用餐次数、总体育活动得分和每公斤体重的水分摄入量等新特征</a:t>
            </a:r>
            <a:r>
              <a:rPr lang="zh-CN" altLang="en-US" dirty="0">
                <a:latin typeface="宋体" panose="02010600030101010101" pitchFamily="2" charset="-122"/>
                <a:ea typeface="宋体" panose="02010600030101010101" pitchFamily="2" charset="-122"/>
              </a:rPr>
              <a:t>，以丰富数据信息维度。</a:t>
            </a:r>
            <a:r>
              <a:rPr lang="zh-CN" altLang="en-US" b="1" dirty="0">
                <a:gradFill>
                  <a:gsLst>
                    <a:gs pos="0">
                      <a:srgbClr val="8DB108"/>
                    </a:gs>
                    <a:gs pos="100000">
                      <a:srgbClr val="456818"/>
                    </a:gs>
                  </a:gsLst>
                  <a:lin ang="2700000" scaled="0"/>
                </a:gradFill>
                <a:latin typeface="Arial"/>
                <a:ea typeface="微软雅黑"/>
              </a:rPr>
              <a:t>年龄被分为三个类别，其他特征如体重、身高、饮食习惯和体育活动得分也被转化为分类变量</a:t>
            </a:r>
            <a:r>
              <a:rPr lang="zh-CN" altLang="en-US" dirty="0">
                <a:latin typeface="宋体" panose="02010600030101010101" pitchFamily="2" charset="-122"/>
                <a:ea typeface="宋体" panose="02010600030101010101" pitchFamily="2" charset="-122"/>
              </a:rPr>
              <a:t>，以简化模型并提高预测准确性。</a:t>
            </a:r>
            <a:endParaRPr lang="en-US" altLang="zh-CN" dirty="0">
              <a:latin typeface="宋体" panose="02010600030101010101" pitchFamily="2" charset="-122"/>
              <a:ea typeface="宋体" panose="02010600030101010101" pitchFamily="2" charset="-122"/>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通过这些特征工程方法，本研究在保持模型可解释性和稳健性的同时，为肥胖风险水平分类预测模型提供了坚实基础，有助于提高模型预测能力和准确性。</a:t>
            </a:r>
          </a:p>
        </p:txBody>
      </p:sp>
    </p:spTree>
    <p:extLst>
      <p:ext uri="{BB962C8B-B14F-4D97-AF65-F5344CB8AC3E}">
        <p14:creationId xmlns:p14="http://schemas.microsoft.com/office/powerpoint/2010/main" val="36289729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6867" y="446099"/>
            <a:ext cx="9919703" cy="719363"/>
            <a:chOff x="1146866" y="446099"/>
            <a:chExt cx="9919703" cy="719363"/>
          </a:xfrm>
        </p:grpSpPr>
        <p:sp>
          <p:nvSpPr>
            <p:cNvPr id="6" name="文本框 5"/>
            <p:cNvSpPr txBox="1"/>
            <p:nvPr/>
          </p:nvSpPr>
          <p:spPr>
            <a:xfrm>
              <a:off x="1146866" y="446099"/>
              <a:ext cx="9919703"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探索性数据分析（</a:t>
              </a:r>
              <a:r>
                <a:rPr lang="en-US" altLang="zh-CN" sz="2800" b="1" dirty="0">
                  <a:solidFill>
                    <a:schemeClr val="tx1">
                      <a:lumMod val="85000"/>
                      <a:lumOff val="15000"/>
                    </a:schemeClr>
                  </a:solidFill>
                  <a:latin typeface="Arial"/>
                  <a:ea typeface="微软雅黑"/>
                  <a:sym typeface="Arial"/>
                </a:rPr>
                <a:t>EDA</a:t>
              </a:r>
              <a:r>
                <a:rPr lang="zh-CN" altLang="en-US" sz="2800" b="1" dirty="0">
                  <a:solidFill>
                    <a:schemeClr val="tx1">
                      <a:lumMod val="85000"/>
                      <a:lumOff val="15000"/>
                    </a:schemeClr>
                  </a:solidFill>
                  <a:latin typeface="Arial"/>
                  <a:ea typeface="微软雅黑"/>
                  <a:sym typeface="Arial"/>
                </a:rPr>
                <a:t>）（分析自变量和因变量之间的关系）</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pic>
        <p:nvPicPr>
          <p:cNvPr id="2" name="图片 1" descr="手机屏幕的截图&#10;&#10;低可信度描述已自动生成">
            <a:extLst>
              <a:ext uri="{FF2B5EF4-FFF2-40B4-BE49-F238E27FC236}">
                <a16:creationId xmlns:a16="http://schemas.microsoft.com/office/drawing/2014/main" id="{C9E2F188-8153-3F76-560A-8EB80CD0B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7104"/>
          <a:stretch/>
        </p:blipFill>
        <p:spPr bwMode="auto">
          <a:xfrm>
            <a:off x="1988260" y="1577156"/>
            <a:ext cx="5256432" cy="2310735"/>
          </a:xfrm>
          <a:prstGeom prst="rect">
            <a:avLst/>
          </a:prstGeom>
          <a:noFill/>
          <a:ln>
            <a:noFill/>
          </a:ln>
        </p:spPr>
      </p:pic>
      <p:pic>
        <p:nvPicPr>
          <p:cNvPr id="4" name="图片 3" descr="手机屏幕的截图&#10;&#10;低可信度描述已自动生成">
            <a:extLst>
              <a:ext uri="{FF2B5EF4-FFF2-40B4-BE49-F238E27FC236}">
                <a16:creationId xmlns:a16="http://schemas.microsoft.com/office/drawing/2014/main" id="{E2CECF3B-D336-3895-0B60-AE5766440D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783" r="50217" b="32582"/>
          <a:stretch/>
        </p:blipFill>
        <p:spPr bwMode="auto">
          <a:xfrm>
            <a:off x="7244692" y="1410935"/>
            <a:ext cx="2616809" cy="2432908"/>
          </a:xfrm>
          <a:prstGeom prst="rect">
            <a:avLst/>
          </a:prstGeom>
          <a:noFill/>
          <a:ln>
            <a:noFill/>
          </a:ln>
        </p:spPr>
      </p:pic>
      <p:pic>
        <p:nvPicPr>
          <p:cNvPr id="7" name="图片 6" descr="手机屏幕的截图&#10;&#10;低可信度描述已自动生成">
            <a:extLst>
              <a:ext uri="{FF2B5EF4-FFF2-40B4-BE49-F238E27FC236}">
                <a16:creationId xmlns:a16="http://schemas.microsoft.com/office/drawing/2014/main" id="{E63EE1B1-35FC-0B58-5A86-C5CC21D486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217" t="32180" b="31377"/>
          <a:stretch/>
        </p:blipFill>
        <p:spPr bwMode="auto">
          <a:xfrm>
            <a:off x="1998977" y="3960228"/>
            <a:ext cx="2616810" cy="2559841"/>
          </a:xfrm>
          <a:prstGeom prst="rect">
            <a:avLst/>
          </a:prstGeom>
          <a:noFill/>
          <a:ln>
            <a:noFill/>
          </a:ln>
        </p:spPr>
      </p:pic>
      <p:pic>
        <p:nvPicPr>
          <p:cNvPr id="8" name="图片 7" descr="手机屏幕的截图&#10;&#10;低可信度描述已自动生成">
            <a:extLst>
              <a:ext uri="{FF2B5EF4-FFF2-40B4-BE49-F238E27FC236}">
                <a16:creationId xmlns:a16="http://schemas.microsoft.com/office/drawing/2014/main" id="{FF365CE6-E09A-EDED-54F7-A67935E4A5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8124"/>
          <a:stretch/>
        </p:blipFill>
        <p:spPr bwMode="auto">
          <a:xfrm>
            <a:off x="4605069" y="4054112"/>
            <a:ext cx="5256432" cy="2239048"/>
          </a:xfrm>
          <a:prstGeom prst="rect">
            <a:avLst/>
          </a:prstGeom>
          <a:noFill/>
          <a:ln>
            <a:noFill/>
          </a:ln>
        </p:spPr>
      </p:pic>
      <p:sp>
        <p:nvSpPr>
          <p:cNvPr id="12" name="文本框 11">
            <a:extLst>
              <a:ext uri="{FF2B5EF4-FFF2-40B4-BE49-F238E27FC236}">
                <a16:creationId xmlns:a16="http://schemas.microsoft.com/office/drawing/2014/main" id="{6CAB6EAA-9681-78B5-EE7E-D07964E50416}"/>
              </a:ext>
            </a:extLst>
          </p:cNvPr>
          <p:cNvSpPr txBox="1"/>
          <p:nvPr/>
        </p:nvSpPr>
        <p:spPr>
          <a:xfrm>
            <a:off x="4433347" y="6402136"/>
            <a:ext cx="3207026"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分类数据对应肥胖类型分布情况</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46971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6867" y="446099"/>
            <a:ext cx="9919703" cy="719363"/>
            <a:chOff x="1146866" y="446099"/>
            <a:chExt cx="9919703" cy="719363"/>
          </a:xfrm>
        </p:grpSpPr>
        <p:sp>
          <p:nvSpPr>
            <p:cNvPr id="6" name="文本框 5"/>
            <p:cNvSpPr txBox="1"/>
            <p:nvPr/>
          </p:nvSpPr>
          <p:spPr>
            <a:xfrm>
              <a:off x="1146866" y="446099"/>
              <a:ext cx="9919703"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探索性数据分析（</a:t>
              </a:r>
              <a:r>
                <a:rPr lang="en-US" altLang="zh-CN" sz="2800" b="1" dirty="0">
                  <a:solidFill>
                    <a:schemeClr val="tx1">
                      <a:lumMod val="85000"/>
                      <a:lumOff val="15000"/>
                    </a:schemeClr>
                  </a:solidFill>
                  <a:latin typeface="Arial"/>
                  <a:ea typeface="微软雅黑"/>
                  <a:sym typeface="Arial"/>
                </a:rPr>
                <a:t>EDA</a:t>
              </a:r>
              <a:r>
                <a:rPr lang="zh-CN" altLang="en-US" sz="2800" b="1" dirty="0">
                  <a:solidFill>
                    <a:schemeClr val="tx1">
                      <a:lumMod val="85000"/>
                      <a:lumOff val="15000"/>
                    </a:schemeClr>
                  </a:solidFill>
                  <a:latin typeface="Arial"/>
                  <a:ea typeface="微软雅黑"/>
                  <a:sym typeface="Arial"/>
                </a:rPr>
                <a:t>）（分析自变量和因变量之间的关系）</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9" name="文本框 8">
            <a:extLst>
              <a:ext uri="{FF2B5EF4-FFF2-40B4-BE49-F238E27FC236}">
                <a16:creationId xmlns:a16="http://schemas.microsoft.com/office/drawing/2014/main" id="{04122E76-8484-1663-C37A-8D3D9364CA79}"/>
              </a:ext>
            </a:extLst>
          </p:cNvPr>
          <p:cNvSpPr txBox="1"/>
          <p:nvPr/>
        </p:nvSpPr>
        <p:spPr>
          <a:xfrm>
            <a:off x="1064550" y="1744349"/>
            <a:ext cx="10224052" cy="4182363"/>
          </a:xfrm>
          <a:prstGeom prst="rect">
            <a:avLst/>
          </a:prstGeom>
          <a:noFill/>
        </p:spPr>
        <p:txBody>
          <a:bodyPr wrap="square" rtlCol="0">
            <a:spAutoFit/>
          </a:bodyPr>
          <a:lstStyle/>
          <a:p>
            <a:pPr algn="just">
              <a:lnSpc>
                <a:spcPct val="150000"/>
              </a:lnSpc>
            </a:pPr>
            <a:r>
              <a:rPr lang="zh-CN" altLang="en-US" dirty="0">
                <a:latin typeface="宋体" panose="02010600030101010101" pitchFamily="2" charset="-122"/>
                <a:ea typeface="宋体" panose="02010600030101010101" pitchFamily="2" charset="-122"/>
              </a:rPr>
              <a:t>通过分析自变量与因变量之间的频数直方图，本研究初步发现主要</a:t>
            </a:r>
            <a:r>
              <a:rPr lang="zh-CN" altLang="en-US" b="1" dirty="0">
                <a:gradFill>
                  <a:gsLst>
                    <a:gs pos="0">
                      <a:srgbClr val="8DB108"/>
                    </a:gs>
                    <a:gs pos="100000">
                      <a:srgbClr val="456818"/>
                    </a:gs>
                  </a:gsLst>
                  <a:lin ang="2700000" scaled="0"/>
                </a:gradFill>
                <a:latin typeface="Arial"/>
                <a:ea typeface="微软雅黑"/>
              </a:rPr>
              <a:t>交通方式、体力活动量、餐间食物摄入、饮酒频率</a:t>
            </a:r>
            <a:r>
              <a:rPr lang="zh-CN" altLang="en-US" dirty="0">
                <a:latin typeface="宋体" panose="02010600030101010101" pitchFamily="2" charset="-122"/>
                <a:ea typeface="宋体" panose="02010600030101010101" pitchFamily="2" charset="-122"/>
              </a:rPr>
              <a:t>以及是否经常食用高热量食物与体重之间存在一定关系。</a:t>
            </a:r>
            <a:endParaRPr lang="en-US" altLang="zh-CN" dirty="0">
              <a:latin typeface="宋体" panose="02010600030101010101" pitchFamily="2" charset="-122"/>
              <a:ea typeface="宋体" panose="02010600030101010101" pitchFamily="2" charset="-122"/>
            </a:endParaRPr>
          </a:p>
          <a:p>
            <a:pPr algn="just">
              <a:lnSpc>
                <a:spcPct val="150000"/>
              </a:lnSpc>
            </a:pP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dirty="0">
                <a:latin typeface="宋体" panose="02010600030101010101" pitchFamily="2" charset="-122"/>
                <a:ea typeface="宋体" panose="02010600030101010101" pitchFamily="2" charset="-122"/>
              </a:rPr>
              <a:t>公共交通使用者中肥胖</a:t>
            </a:r>
            <a:r>
              <a:rPr lang="en-US" altLang="zh-CN" dirty="0">
                <a:latin typeface="宋体" panose="02010600030101010101" pitchFamily="2" charset="-122"/>
                <a:ea typeface="宋体" panose="02010600030101010101" pitchFamily="2" charset="-122"/>
              </a:rPr>
              <a:t>III</a:t>
            </a:r>
            <a:r>
              <a:rPr lang="zh-CN" altLang="en-US" dirty="0">
                <a:latin typeface="宋体" panose="02010600030101010101" pitchFamily="2" charset="-122"/>
                <a:ea typeface="宋体" panose="02010600030101010101" pitchFamily="2" charset="-122"/>
              </a:rPr>
              <a:t>级的比例最高，而步行、摩托车和自行车使用者中正常体重的比例最大。体力活动量的增加与正常体重比例的增大以及肥胖比例的减少相关。</a:t>
            </a:r>
            <a:endParaRPr lang="en-US" altLang="zh-CN" dirty="0">
              <a:latin typeface="宋体" panose="02010600030101010101" pitchFamily="2" charset="-122"/>
              <a:ea typeface="宋体" panose="02010600030101010101" pitchFamily="2" charset="-122"/>
            </a:endParaRPr>
          </a:p>
          <a:p>
            <a:pPr algn="just">
              <a:lnSpc>
                <a:spcPct val="150000"/>
              </a:lnSpc>
            </a:pP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dirty="0">
                <a:latin typeface="宋体" panose="02010600030101010101" pitchFamily="2" charset="-122"/>
                <a:ea typeface="宋体" panose="02010600030101010101" pitchFamily="2" charset="-122"/>
              </a:rPr>
              <a:t>餐间食物摄入和饮酒频率与体重之间的关系不明显。而经常食用高热量食物与较高的肥胖</a:t>
            </a:r>
            <a:r>
              <a:rPr lang="en-US" altLang="zh-CN"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级比例相关，不经常食用高热量食物的样本中正常体重的比例最大。</a:t>
            </a:r>
            <a:endParaRPr lang="en-US" altLang="zh-CN" dirty="0">
              <a:latin typeface="宋体" panose="02010600030101010101" pitchFamily="2" charset="-122"/>
              <a:ea typeface="宋体" panose="02010600030101010101" pitchFamily="2" charset="-122"/>
            </a:endParaRPr>
          </a:p>
          <a:p>
            <a:pPr algn="just">
              <a:lnSpc>
                <a:spcPct val="150000"/>
              </a:lnSpc>
            </a:pP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dirty="0">
                <a:latin typeface="宋体" panose="02010600030101010101" pitchFamily="2" charset="-122"/>
                <a:ea typeface="宋体" panose="02010600030101010101" pitchFamily="2" charset="-122"/>
              </a:rPr>
              <a:t>吸烟与否与体重之间的关系也不明显。这些发现为后续深入分析提供了初步的线索。</a:t>
            </a:r>
          </a:p>
        </p:txBody>
      </p:sp>
    </p:spTree>
    <p:extLst>
      <p:ext uri="{BB962C8B-B14F-4D97-AF65-F5344CB8AC3E}">
        <p14:creationId xmlns:p14="http://schemas.microsoft.com/office/powerpoint/2010/main" val="16962231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6867" y="446099"/>
            <a:ext cx="9919703" cy="719363"/>
            <a:chOff x="1146866" y="446099"/>
            <a:chExt cx="9919703" cy="719363"/>
          </a:xfrm>
        </p:grpSpPr>
        <p:sp>
          <p:nvSpPr>
            <p:cNvPr id="6" name="文本框 5"/>
            <p:cNvSpPr txBox="1"/>
            <p:nvPr/>
          </p:nvSpPr>
          <p:spPr>
            <a:xfrm>
              <a:off x="1146866" y="446099"/>
              <a:ext cx="9919703"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探索性数据分析（</a:t>
              </a:r>
              <a:r>
                <a:rPr lang="en-US" altLang="zh-CN" sz="2800" b="1" dirty="0">
                  <a:solidFill>
                    <a:schemeClr val="tx1">
                      <a:lumMod val="85000"/>
                      <a:lumOff val="15000"/>
                    </a:schemeClr>
                  </a:solidFill>
                  <a:latin typeface="Arial"/>
                  <a:ea typeface="微软雅黑"/>
                  <a:sym typeface="Arial"/>
                </a:rPr>
                <a:t>EDA</a:t>
              </a:r>
              <a:r>
                <a:rPr lang="zh-CN" altLang="en-US" sz="2800" b="1" dirty="0">
                  <a:solidFill>
                    <a:schemeClr val="tx1">
                      <a:lumMod val="85000"/>
                      <a:lumOff val="15000"/>
                    </a:schemeClr>
                  </a:solidFill>
                  <a:latin typeface="Arial"/>
                  <a:ea typeface="微软雅黑"/>
                  <a:sym typeface="Arial"/>
                </a:rPr>
                <a:t>）（分析自变量和因变量之间的关系）</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3B55985A-4E1B-94DF-0366-9797EFE2C858}"/>
              </a:ext>
            </a:extLst>
          </p:cNvPr>
          <p:cNvSpPr txBox="1"/>
          <p:nvPr/>
        </p:nvSpPr>
        <p:spPr>
          <a:xfrm>
            <a:off x="4433347" y="6402136"/>
            <a:ext cx="3207026"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连续型数据对应肥胖类型分布情况</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descr="图表, 直方图&#10;&#10;描述已自动生成">
            <a:extLst>
              <a:ext uri="{FF2B5EF4-FFF2-40B4-BE49-F238E27FC236}">
                <a16:creationId xmlns:a16="http://schemas.microsoft.com/office/drawing/2014/main" id="{C6FD8710-4379-18B6-73DA-0EFBC052DF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6764"/>
          <a:stretch/>
        </p:blipFill>
        <p:spPr bwMode="auto">
          <a:xfrm>
            <a:off x="6176576" y="3814738"/>
            <a:ext cx="5665277" cy="2476390"/>
          </a:xfrm>
          <a:prstGeom prst="rect">
            <a:avLst/>
          </a:prstGeom>
          <a:noFill/>
          <a:ln>
            <a:noFill/>
          </a:ln>
        </p:spPr>
      </p:pic>
      <p:pic>
        <p:nvPicPr>
          <p:cNvPr id="7" name="图片 6" descr="图表, 直方图&#10;&#10;描述已自动生成">
            <a:extLst>
              <a:ext uri="{FF2B5EF4-FFF2-40B4-BE49-F238E27FC236}">
                <a16:creationId xmlns:a16="http://schemas.microsoft.com/office/drawing/2014/main" id="{057F171A-B12F-D73C-BC38-28A7245FE3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764"/>
          <a:stretch/>
        </p:blipFill>
        <p:spPr bwMode="auto">
          <a:xfrm>
            <a:off x="3263361" y="1191336"/>
            <a:ext cx="5665277" cy="2476390"/>
          </a:xfrm>
          <a:prstGeom prst="rect">
            <a:avLst/>
          </a:prstGeom>
          <a:noFill/>
          <a:ln>
            <a:noFill/>
          </a:ln>
        </p:spPr>
      </p:pic>
      <p:pic>
        <p:nvPicPr>
          <p:cNvPr id="8" name="图片 7" descr="图表, 直方图&#10;&#10;描述已自动生成">
            <a:extLst>
              <a:ext uri="{FF2B5EF4-FFF2-40B4-BE49-F238E27FC236}">
                <a16:creationId xmlns:a16="http://schemas.microsoft.com/office/drawing/2014/main" id="{EB251B54-A5DD-B027-C3E3-FBC15C6E5D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618" b="33146"/>
          <a:stretch/>
        </p:blipFill>
        <p:spPr bwMode="auto">
          <a:xfrm>
            <a:off x="430722" y="3814738"/>
            <a:ext cx="5665277" cy="2476390"/>
          </a:xfrm>
          <a:prstGeom prst="rect">
            <a:avLst/>
          </a:prstGeom>
          <a:noFill/>
          <a:ln>
            <a:noFill/>
          </a:ln>
        </p:spPr>
      </p:pic>
    </p:spTree>
    <p:extLst>
      <p:ext uri="{BB962C8B-B14F-4D97-AF65-F5344CB8AC3E}">
        <p14:creationId xmlns:p14="http://schemas.microsoft.com/office/powerpoint/2010/main" val="2769191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7566405" y="2872209"/>
            <a:ext cx="4625596" cy="3985792"/>
          </a:xfrm>
          <a:custGeom>
            <a:avLst/>
            <a:gdLst>
              <a:gd name="connsiteX0" fmla="*/ 0 w 4885984"/>
              <a:gd name="connsiteY0" fmla="*/ 0 h 4359506"/>
              <a:gd name="connsiteX1" fmla="*/ 4885984 w 4885984"/>
              <a:gd name="connsiteY1" fmla="*/ 0 h 4359506"/>
              <a:gd name="connsiteX2" fmla="*/ 4885984 w 4885984"/>
              <a:gd name="connsiteY2" fmla="*/ 4359506 h 4359506"/>
              <a:gd name="connsiteX3" fmla="*/ 0 w 4885984"/>
              <a:gd name="connsiteY3" fmla="*/ 4359506 h 4359506"/>
              <a:gd name="connsiteX4" fmla="*/ 0 w 4885984"/>
              <a:gd name="connsiteY4" fmla="*/ 0 h 4359506"/>
              <a:gd name="connsiteX0" fmla="*/ 610748 w 5496732"/>
              <a:gd name="connsiteY0" fmla="*/ 544938 h 4904444"/>
              <a:gd name="connsiteX1" fmla="*/ 5496732 w 5496732"/>
              <a:gd name="connsiteY1" fmla="*/ 544938 h 4904444"/>
              <a:gd name="connsiteX2" fmla="*/ 5496732 w 5496732"/>
              <a:gd name="connsiteY2" fmla="*/ 4904444 h 4904444"/>
              <a:gd name="connsiteX3" fmla="*/ 610748 w 5496732"/>
              <a:gd name="connsiteY3" fmla="*/ 4904444 h 4904444"/>
              <a:gd name="connsiteX4" fmla="*/ 610748 w 5496732"/>
              <a:gd name="connsiteY4" fmla="*/ 544938 h 4904444"/>
              <a:gd name="connsiteX0" fmla="*/ 3340941 w 5017195"/>
              <a:gd name="connsiteY0" fmla="*/ 2364783 h 4503603"/>
              <a:gd name="connsiteX1" fmla="*/ 5017195 w 5017195"/>
              <a:gd name="connsiteY1" fmla="*/ 144097 h 4503603"/>
              <a:gd name="connsiteX2" fmla="*/ 5017195 w 5017195"/>
              <a:gd name="connsiteY2" fmla="*/ 4503603 h 4503603"/>
              <a:gd name="connsiteX3" fmla="*/ 131211 w 5017195"/>
              <a:gd name="connsiteY3" fmla="*/ 4503603 h 4503603"/>
              <a:gd name="connsiteX4" fmla="*/ 3340941 w 5017195"/>
              <a:gd name="connsiteY4" fmla="*/ 2364783 h 4503603"/>
              <a:gd name="connsiteX0" fmla="*/ 3340941 w 5017195"/>
              <a:gd name="connsiteY0" fmla="*/ 2220686 h 4359506"/>
              <a:gd name="connsiteX1" fmla="*/ 5017195 w 5017195"/>
              <a:gd name="connsiteY1" fmla="*/ 0 h 4359506"/>
              <a:gd name="connsiteX2" fmla="*/ 5017195 w 5017195"/>
              <a:gd name="connsiteY2" fmla="*/ 4359506 h 4359506"/>
              <a:gd name="connsiteX3" fmla="*/ 131211 w 5017195"/>
              <a:gd name="connsiteY3" fmla="*/ 4359506 h 4359506"/>
              <a:gd name="connsiteX4" fmla="*/ 3340941 w 5017195"/>
              <a:gd name="connsiteY4" fmla="*/ 2220686 h 4359506"/>
              <a:gd name="connsiteX0" fmla="*/ 3376605 w 5052859"/>
              <a:gd name="connsiteY0" fmla="*/ 2220686 h 4359506"/>
              <a:gd name="connsiteX1" fmla="*/ 5052859 w 5052859"/>
              <a:gd name="connsiteY1" fmla="*/ 0 h 4359506"/>
              <a:gd name="connsiteX2" fmla="*/ 5052859 w 5052859"/>
              <a:gd name="connsiteY2" fmla="*/ 4359506 h 4359506"/>
              <a:gd name="connsiteX3" fmla="*/ 166875 w 5052859"/>
              <a:gd name="connsiteY3" fmla="*/ 4359506 h 4359506"/>
              <a:gd name="connsiteX4" fmla="*/ 3376605 w 5052859"/>
              <a:gd name="connsiteY4" fmla="*/ 2220686 h 4359506"/>
              <a:gd name="connsiteX0" fmla="*/ 3303549 w 4979803"/>
              <a:gd name="connsiteY0" fmla="*/ 2220686 h 4359506"/>
              <a:gd name="connsiteX1" fmla="*/ 4979803 w 4979803"/>
              <a:gd name="connsiteY1" fmla="*/ 0 h 4359506"/>
              <a:gd name="connsiteX2" fmla="*/ 4979803 w 4979803"/>
              <a:gd name="connsiteY2" fmla="*/ 4359506 h 4359506"/>
              <a:gd name="connsiteX3" fmla="*/ 93819 w 4979803"/>
              <a:gd name="connsiteY3" fmla="*/ 4359506 h 4359506"/>
              <a:gd name="connsiteX4" fmla="*/ 3303549 w 4979803"/>
              <a:gd name="connsiteY4" fmla="*/ 2220686 h 435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9803" h="4359506">
                <a:moveTo>
                  <a:pt x="3303549" y="2220686"/>
                </a:moveTo>
                <a:cubicBezTo>
                  <a:pt x="4117880" y="1494102"/>
                  <a:pt x="2896509" y="1204"/>
                  <a:pt x="4979803" y="0"/>
                </a:cubicBezTo>
                <a:lnTo>
                  <a:pt x="4979803" y="4359506"/>
                </a:lnTo>
                <a:lnTo>
                  <a:pt x="93819" y="4359506"/>
                </a:lnTo>
                <a:cubicBezTo>
                  <a:pt x="-571223" y="2233330"/>
                  <a:pt x="2489218" y="2947270"/>
                  <a:pt x="3303549" y="2220686"/>
                </a:cubicBezTo>
                <a:close/>
              </a:path>
            </a:pathLst>
          </a:custGeom>
          <a:solidFill>
            <a:srgbClr val="8DB108">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61670" r="11771"/>
          <a:stretch/>
        </p:blipFill>
        <p:spPr>
          <a:xfrm>
            <a:off x="2" y="0"/>
            <a:ext cx="3417143" cy="6872990"/>
          </a:xfrm>
          <a:prstGeom prst="rect">
            <a:avLst/>
          </a:prstGeom>
        </p:spPr>
      </p:pic>
      <p:sp>
        <p:nvSpPr>
          <p:cNvPr id="11" name="矩形 10"/>
          <p:cNvSpPr/>
          <p:nvPr/>
        </p:nvSpPr>
        <p:spPr>
          <a:xfrm>
            <a:off x="2" y="0"/>
            <a:ext cx="3417143" cy="6858000"/>
          </a:xfrm>
          <a:prstGeom prst="rect">
            <a:avLst/>
          </a:prstGeom>
          <a:gradFill>
            <a:gsLst>
              <a:gs pos="0">
                <a:srgbClr val="2E4E1D">
                  <a:alpha val="58000"/>
                </a:srgbClr>
              </a:gs>
              <a:gs pos="79000">
                <a:srgbClr val="2E4E1D">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2" name="矩形 11"/>
          <p:cNvSpPr/>
          <p:nvPr/>
        </p:nvSpPr>
        <p:spPr>
          <a:xfrm>
            <a:off x="2" y="4714269"/>
            <a:ext cx="3417143" cy="2158722"/>
          </a:xfrm>
          <a:prstGeom prst="rect">
            <a:avLst/>
          </a:prstGeom>
          <a:gradFill>
            <a:gsLst>
              <a:gs pos="0">
                <a:srgbClr val="2E4E1D">
                  <a:alpha val="0"/>
                </a:srgbClr>
              </a:gs>
              <a:gs pos="100000">
                <a:srgbClr val="2E4E1D">
                  <a:alpha val="6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文本框 13">
            <a:extLst>
              <a:ext uri="{FF2B5EF4-FFF2-40B4-BE49-F238E27FC236}">
                <a16:creationId xmlns:a16="http://schemas.microsoft.com/office/drawing/2014/main" id="{1CA59E1E-852A-46AA-91A4-583BEE764F4C}"/>
              </a:ext>
            </a:extLst>
          </p:cNvPr>
          <p:cNvSpPr txBox="1"/>
          <p:nvPr/>
        </p:nvSpPr>
        <p:spPr bwMode="auto">
          <a:xfrm>
            <a:off x="333998" y="44970"/>
            <a:ext cx="923330" cy="2453524"/>
          </a:xfrm>
          <a:prstGeom prst="rect">
            <a:avLst/>
          </a:prstGeom>
          <a:noFill/>
        </p:spPr>
        <p:txBody>
          <a:bodyPr vert="eaVert"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a:ea typeface="微软雅黑"/>
                <a:cs typeface="Segoe UI Light" panose="020B0502040204020203" pitchFamily="34" charset="0"/>
              </a:defRPr>
            </a:lvl1pPr>
          </a:lstStyle>
          <a:p>
            <a:pPr algn="ctr">
              <a:defRPr/>
            </a:pPr>
            <a:r>
              <a:rPr lang="zh-CN" altLang="en-US" sz="4800" b="0" spc="-300" dirty="0">
                <a:gradFill>
                  <a:gsLst>
                    <a:gs pos="30000">
                      <a:schemeClr val="bg1"/>
                    </a:gs>
                    <a:gs pos="3000">
                      <a:schemeClr val="accent4">
                        <a:lumMod val="20000"/>
                        <a:lumOff val="80000"/>
                      </a:schemeClr>
                    </a:gs>
                  </a:gsLst>
                  <a:lin ang="0" scaled="0"/>
                </a:gradFill>
                <a:effectLst>
                  <a:outerShdw blurRad="25400" dist="25400" dir="2700000" algn="tl">
                    <a:srgbClr val="000000">
                      <a:alpha val="25000"/>
                    </a:srgbClr>
                  </a:outerShdw>
                </a:effectLst>
                <a:latin typeface="Arial"/>
                <a:sym typeface="Arial"/>
              </a:rPr>
              <a:t>目录</a:t>
            </a:r>
          </a:p>
        </p:txBody>
      </p:sp>
      <p:sp>
        <p:nvSpPr>
          <p:cNvPr id="15" name="文本框 14"/>
          <p:cNvSpPr txBox="1"/>
          <p:nvPr/>
        </p:nvSpPr>
        <p:spPr>
          <a:xfrm>
            <a:off x="461393" y="5609716"/>
            <a:ext cx="2539843" cy="461665"/>
          </a:xfrm>
          <a:prstGeom prst="rect">
            <a:avLst/>
          </a:prstGeom>
          <a:noFill/>
        </p:spPr>
        <p:txBody>
          <a:bodyPr wrap="square" rtlCol="0">
            <a:spAutoFit/>
          </a:bodyPr>
          <a:lstStyle/>
          <a:p>
            <a:pPr algn="ctr"/>
            <a:r>
              <a:rPr lang="en-US" altLang="zh-CN" sz="2400" dirty="0">
                <a:gradFill>
                  <a:gsLst>
                    <a:gs pos="100000">
                      <a:srgbClr val="FFC000"/>
                    </a:gs>
                    <a:gs pos="54000">
                      <a:schemeClr val="bg1"/>
                    </a:gs>
                  </a:gsLst>
                  <a:lin ang="5400000" scaled="0"/>
                </a:gradFill>
                <a:effectLst>
                  <a:outerShdw blurRad="25400" dist="25400" dir="2700000" algn="tl">
                    <a:srgbClr val="000000">
                      <a:alpha val="25000"/>
                    </a:srgbClr>
                  </a:outerShdw>
                </a:effectLst>
                <a:latin typeface="Arial"/>
                <a:ea typeface="微软雅黑"/>
                <a:cs typeface="Aparajita" panose="020B0604020202020204" pitchFamily="34" charset="0"/>
                <a:sym typeface="Arial"/>
              </a:rPr>
              <a:t>CONTENTS</a:t>
            </a:r>
            <a:endParaRPr lang="zh-CN" altLang="en-US" sz="2400" dirty="0">
              <a:gradFill>
                <a:gsLst>
                  <a:gs pos="100000">
                    <a:srgbClr val="FFC000"/>
                  </a:gs>
                  <a:gs pos="54000">
                    <a:schemeClr val="bg1"/>
                  </a:gs>
                </a:gsLst>
                <a:lin ang="5400000" scaled="0"/>
              </a:gradFill>
              <a:effectLst>
                <a:outerShdw blurRad="25400" dist="25400" dir="2700000" algn="tl">
                  <a:srgbClr val="000000">
                    <a:alpha val="25000"/>
                  </a:srgbClr>
                </a:outerShdw>
              </a:effectLst>
              <a:latin typeface="Arial"/>
              <a:ea typeface="微软雅黑"/>
              <a:cs typeface="Aparajita" panose="020B0604020202020204" pitchFamily="34" charset="0"/>
              <a:sym typeface="Arial"/>
            </a:endParaRPr>
          </a:p>
        </p:txBody>
      </p:sp>
      <p:sp>
        <p:nvSpPr>
          <p:cNvPr id="17" name="矩形 16"/>
          <p:cNvSpPr/>
          <p:nvPr/>
        </p:nvSpPr>
        <p:spPr>
          <a:xfrm>
            <a:off x="3421065" y="0"/>
            <a:ext cx="104931" cy="6872990"/>
          </a:xfrm>
          <a:prstGeom prst="rect">
            <a:avLst/>
          </a:pr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19" name="组合 18"/>
          <p:cNvGrpSpPr/>
          <p:nvPr/>
        </p:nvGrpSpPr>
        <p:grpSpPr>
          <a:xfrm>
            <a:off x="3921118" y="1507444"/>
            <a:ext cx="2528487" cy="2010441"/>
            <a:chOff x="6432645" y="1331274"/>
            <a:chExt cx="2528487" cy="2010441"/>
          </a:xfrm>
        </p:grpSpPr>
        <p:grpSp>
          <p:nvGrpSpPr>
            <p:cNvPr id="20" name="组合 19"/>
            <p:cNvGrpSpPr/>
            <p:nvPr/>
          </p:nvGrpSpPr>
          <p:grpSpPr>
            <a:xfrm>
              <a:off x="6432645" y="1331274"/>
              <a:ext cx="2528487" cy="2010441"/>
              <a:chOff x="7368764" y="1517854"/>
              <a:chExt cx="2528487" cy="2010441"/>
            </a:xfrm>
          </p:grpSpPr>
          <p:sp>
            <p:nvSpPr>
              <p:cNvPr id="28" name="圆角矩形 27"/>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9" name="文本框 28"/>
              <p:cNvSpPr txBox="1"/>
              <p:nvPr/>
            </p:nvSpPr>
            <p:spPr>
              <a:xfrm>
                <a:off x="7530396" y="2463634"/>
                <a:ext cx="2319538"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研究主题</a:t>
                </a:r>
              </a:p>
            </p:txBody>
          </p:sp>
        </p:grpSp>
        <p:sp>
          <p:nvSpPr>
            <p:cNvPr id="22" name="文本框 21"/>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01</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23" name="直接连接符 22"/>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446689" y="1698966"/>
              <a:ext cx="227016" cy="154888"/>
              <a:chOff x="8371568" y="1687624"/>
              <a:chExt cx="260262" cy="177572"/>
            </a:xfrm>
          </p:grpSpPr>
          <p:sp>
            <p:nvSpPr>
              <p:cNvPr id="26" name="椭圆 25"/>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7" name="椭圆 26"/>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5" name="文本框 24"/>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grpSp>
        <p:nvGrpSpPr>
          <p:cNvPr id="53" name="组合 52"/>
          <p:cNvGrpSpPr/>
          <p:nvPr/>
        </p:nvGrpSpPr>
        <p:grpSpPr>
          <a:xfrm>
            <a:off x="6581059" y="1507444"/>
            <a:ext cx="2528487" cy="2010441"/>
            <a:chOff x="6432645" y="1331274"/>
            <a:chExt cx="2528487" cy="2010441"/>
          </a:xfrm>
        </p:grpSpPr>
        <p:grpSp>
          <p:nvGrpSpPr>
            <p:cNvPr id="54" name="组合 53"/>
            <p:cNvGrpSpPr/>
            <p:nvPr/>
          </p:nvGrpSpPr>
          <p:grpSpPr>
            <a:xfrm>
              <a:off x="6432645" y="1331274"/>
              <a:ext cx="2528487" cy="2010441"/>
              <a:chOff x="7368764" y="1517854"/>
              <a:chExt cx="2528487" cy="2010441"/>
            </a:xfrm>
          </p:grpSpPr>
          <p:sp>
            <p:nvSpPr>
              <p:cNvPr id="62" name="圆角矩形 61"/>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3" name="文本框 62"/>
              <p:cNvSpPr txBox="1"/>
              <p:nvPr/>
            </p:nvSpPr>
            <p:spPr>
              <a:xfrm>
                <a:off x="7530396" y="2463634"/>
                <a:ext cx="2319538"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团队分工</a:t>
                </a:r>
              </a:p>
            </p:txBody>
          </p:sp>
        </p:grpSp>
        <p:sp>
          <p:nvSpPr>
            <p:cNvPr id="56" name="文本框 55"/>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02</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57" name="直接连接符 56"/>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8446689" y="1698966"/>
              <a:ext cx="227016" cy="154888"/>
              <a:chOff x="8371568" y="1687624"/>
              <a:chExt cx="260262" cy="177572"/>
            </a:xfrm>
          </p:grpSpPr>
          <p:sp>
            <p:nvSpPr>
              <p:cNvPr id="60" name="椭圆 59"/>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1" name="椭圆 60"/>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59" name="文本框 58"/>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grpSp>
        <p:nvGrpSpPr>
          <p:cNvPr id="64" name="组合 63"/>
          <p:cNvGrpSpPr/>
          <p:nvPr/>
        </p:nvGrpSpPr>
        <p:grpSpPr>
          <a:xfrm>
            <a:off x="9241002" y="1507444"/>
            <a:ext cx="2528487" cy="2010441"/>
            <a:chOff x="6432645" y="1331274"/>
            <a:chExt cx="2528487" cy="2010441"/>
          </a:xfrm>
        </p:grpSpPr>
        <p:grpSp>
          <p:nvGrpSpPr>
            <p:cNvPr id="65" name="组合 64"/>
            <p:cNvGrpSpPr/>
            <p:nvPr/>
          </p:nvGrpSpPr>
          <p:grpSpPr>
            <a:xfrm>
              <a:off x="6432645" y="1331274"/>
              <a:ext cx="2528487" cy="2010441"/>
              <a:chOff x="7368764" y="1517854"/>
              <a:chExt cx="2528487" cy="2010441"/>
            </a:xfrm>
          </p:grpSpPr>
          <p:sp>
            <p:nvSpPr>
              <p:cNvPr id="73" name="圆角矩形 72"/>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74" name="文本框 73"/>
              <p:cNvSpPr txBox="1"/>
              <p:nvPr/>
            </p:nvSpPr>
            <p:spPr>
              <a:xfrm>
                <a:off x="7530396" y="2463634"/>
                <a:ext cx="2319538"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数据描述</a:t>
                </a:r>
              </a:p>
            </p:txBody>
          </p:sp>
        </p:grpSp>
        <p:sp>
          <p:nvSpPr>
            <p:cNvPr id="67" name="文本框 66"/>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03</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68" name="直接连接符 67"/>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8446689" y="1698966"/>
              <a:ext cx="227016" cy="154888"/>
              <a:chOff x="8371568" y="1687624"/>
              <a:chExt cx="260262" cy="177572"/>
            </a:xfrm>
          </p:grpSpPr>
          <p:sp>
            <p:nvSpPr>
              <p:cNvPr id="71" name="椭圆 70"/>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72" name="椭圆 71"/>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70" name="文本框 69"/>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grpSp>
        <p:nvGrpSpPr>
          <p:cNvPr id="75" name="组合 74"/>
          <p:cNvGrpSpPr/>
          <p:nvPr/>
        </p:nvGrpSpPr>
        <p:grpSpPr>
          <a:xfrm>
            <a:off x="3921118" y="4102299"/>
            <a:ext cx="2528487" cy="2010441"/>
            <a:chOff x="6432645" y="1331274"/>
            <a:chExt cx="2528487" cy="2010441"/>
          </a:xfrm>
        </p:grpSpPr>
        <p:grpSp>
          <p:nvGrpSpPr>
            <p:cNvPr id="76" name="组合 75"/>
            <p:cNvGrpSpPr/>
            <p:nvPr/>
          </p:nvGrpSpPr>
          <p:grpSpPr>
            <a:xfrm>
              <a:off x="6432645" y="1331274"/>
              <a:ext cx="2528487" cy="2010441"/>
              <a:chOff x="7368764" y="1517854"/>
              <a:chExt cx="2528487" cy="2010441"/>
            </a:xfrm>
          </p:grpSpPr>
          <p:sp>
            <p:nvSpPr>
              <p:cNvPr id="84" name="圆角矩形 83"/>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5" name="文本框 84"/>
              <p:cNvSpPr txBox="1"/>
              <p:nvPr/>
            </p:nvSpPr>
            <p:spPr>
              <a:xfrm>
                <a:off x="7530396" y="2463634"/>
                <a:ext cx="2319538" cy="830997"/>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分析方法</a:t>
                </a:r>
                <a:endParaRPr lang="en-US" altLang="zh-CN"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endParaRPr>
              </a:p>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与实验结果</a:t>
                </a:r>
                <a:endParaRPr lang="en-US" altLang="zh-CN"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endParaRPr>
              </a:p>
            </p:txBody>
          </p:sp>
        </p:grpSp>
        <p:sp>
          <p:nvSpPr>
            <p:cNvPr id="78" name="文本框 77"/>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04</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79" name="直接连接符 78"/>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8446689" y="1698966"/>
              <a:ext cx="227016" cy="154888"/>
              <a:chOff x="8371568" y="1687624"/>
              <a:chExt cx="260262" cy="177572"/>
            </a:xfrm>
          </p:grpSpPr>
          <p:sp>
            <p:nvSpPr>
              <p:cNvPr id="82" name="椭圆 81"/>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3" name="椭圆 82"/>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81" name="文本框 80"/>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grpSp>
        <p:nvGrpSpPr>
          <p:cNvPr id="86" name="组合 85"/>
          <p:cNvGrpSpPr/>
          <p:nvPr/>
        </p:nvGrpSpPr>
        <p:grpSpPr>
          <a:xfrm>
            <a:off x="6581059" y="4102299"/>
            <a:ext cx="2528487" cy="2010441"/>
            <a:chOff x="6432645" y="1331274"/>
            <a:chExt cx="2528487" cy="2010441"/>
          </a:xfrm>
        </p:grpSpPr>
        <p:grpSp>
          <p:nvGrpSpPr>
            <p:cNvPr id="87" name="组合 86"/>
            <p:cNvGrpSpPr/>
            <p:nvPr/>
          </p:nvGrpSpPr>
          <p:grpSpPr>
            <a:xfrm>
              <a:off x="6432645" y="1331274"/>
              <a:ext cx="2528487" cy="2010441"/>
              <a:chOff x="7368764" y="1517854"/>
              <a:chExt cx="2528487" cy="2010441"/>
            </a:xfrm>
          </p:grpSpPr>
          <p:sp>
            <p:nvSpPr>
              <p:cNvPr id="95" name="圆角矩形 94"/>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6" name="文本框 95"/>
              <p:cNvSpPr txBox="1"/>
              <p:nvPr/>
            </p:nvSpPr>
            <p:spPr>
              <a:xfrm>
                <a:off x="7530396" y="2463634"/>
                <a:ext cx="2319538"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讨论</a:t>
                </a:r>
              </a:p>
            </p:txBody>
          </p:sp>
        </p:grpSp>
        <p:sp>
          <p:nvSpPr>
            <p:cNvPr id="89" name="文本框 88"/>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05</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90" name="直接连接符 89"/>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446689" y="1698966"/>
              <a:ext cx="227016" cy="154888"/>
              <a:chOff x="8371568" y="1687624"/>
              <a:chExt cx="260262" cy="177572"/>
            </a:xfrm>
          </p:grpSpPr>
          <p:sp>
            <p:nvSpPr>
              <p:cNvPr id="93" name="椭圆 92"/>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4" name="椭圆 93"/>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92" name="文本框 91"/>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grpSp>
        <p:nvGrpSpPr>
          <p:cNvPr id="97" name="组合 96"/>
          <p:cNvGrpSpPr/>
          <p:nvPr/>
        </p:nvGrpSpPr>
        <p:grpSpPr>
          <a:xfrm>
            <a:off x="9241002" y="4102299"/>
            <a:ext cx="2528487" cy="2010441"/>
            <a:chOff x="6432645" y="1331274"/>
            <a:chExt cx="2528487" cy="2010441"/>
          </a:xfrm>
        </p:grpSpPr>
        <p:grpSp>
          <p:nvGrpSpPr>
            <p:cNvPr id="98" name="组合 97"/>
            <p:cNvGrpSpPr/>
            <p:nvPr/>
          </p:nvGrpSpPr>
          <p:grpSpPr>
            <a:xfrm>
              <a:off x="6432645" y="1331274"/>
              <a:ext cx="2528487" cy="2010441"/>
              <a:chOff x="7368764" y="1517854"/>
              <a:chExt cx="2528487" cy="2010441"/>
            </a:xfrm>
          </p:grpSpPr>
          <p:sp>
            <p:nvSpPr>
              <p:cNvPr id="106" name="圆角矩形 105"/>
              <p:cNvSpPr/>
              <p:nvPr/>
            </p:nvSpPr>
            <p:spPr>
              <a:xfrm>
                <a:off x="7368764" y="1517854"/>
                <a:ext cx="2528487" cy="2010441"/>
              </a:xfrm>
              <a:prstGeom prst="roundRect">
                <a:avLst>
                  <a:gd name="adj" fmla="val 7701"/>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07" name="文本框 106"/>
              <p:cNvSpPr txBox="1"/>
              <p:nvPr/>
            </p:nvSpPr>
            <p:spPr>
              <a:xfrm>
                <a:off x="7530396" y="2463634"/>
                <a:ext cx="2319538"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结论</a:t>
                </a:r>
              </a:p>
            </p:txBody>
          </p:sp>
        </p:grpSp>
        <p:sp>
          <p:nvSpPr>
            <p:cNvPr id="100" name="文本框 99"/>
            <p:cNvSpPr txBox="1"/>
            <p:nvPr/>
          </p:nvSpPr>
          <p:spPr>
            <a:xfrm>
              <a:off x="6613865" y="1530496"/>
              <a:ext cx="527709" cy="461665"/>
            </a:xfrm>
            <a:prstGeom prst="rect">
              <a:avLst/>
            </a:prstGeom>
            <a:noFill/>
          </p:spPr>
          <p:txBody>
            <a:bodyPr wrap="none" rtlCol="0">
              <a:spAutoFit/>
            </a:bodyPr>
            <a:lstStyle/>
            <a:p>
              <a:pPr algn="ctr"/>
              <a:r>
                <a:rPr lang="en-US" altLang="zh-CN"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rPr>
                <a:t>06</a:t>
              </a:r>
              <a:endParaRPr lang="zh-CN" altLang="en-US" sz="2400" dirty="0">
                <a:gradFill>
                  <a:gsLst>
                    <a:gs pos="26000">
                      <a:srgbClr val="8DB108"/>
                    </a:gs>
                    <a:gs pos="100000">
                      <a:srgbClr val="2E4E1D"/>
                    </a:gs>
                  </a:gsLst>
                  <a:lin ang="2700000" scaled="0"/>
                </a:gradFill>
                <a:effectLst>
                  <a:outerShdw blurRad="25400" dist="25400" dir="2700000" algn="tl">
                    <a:srgbClr val="000000">
                      <a:alpha val="25000"/>
                    </a:srgbClr>
                  </a:outerShdw>
                </a:effectLst>
                <a:latin typeface="Arial"/>
                <a:ea typeface="微软雅黑"/>
                <a:sym typeface="Arial"/>
              </a:endParaRPr>
            </a:p>
          </p:txBody>
        </p:sp>
        <p:cxnSp>
          <p:nvCxnSpPr>
            <p:cNvPr id="101" name="直接连接符 100"/>
            <p:cNvCxnSpPr/>
            <p:nvPr/>
          </p:nvCxnSpPr>
          <p:spPr>
            <a:xfrm>
              <a:off x="6463759" y="2005512"/>
              <a:ext cx="24641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8446689" y="1698966"/>
              <a:ext cx="227016" cy="154888"/>
              <a:chOff x="8371568" y="1687624"/>
              <a:chExt cx="260262" cy="177572"/>
            </a:xfrm>
          </p:grpSpPr>
          <p:sp>
            <p:nvSpPr>
              <p:cNvPr id="104" name="椭圆 103"/>
              <p:cNvSpPr/>
              <p:nvPr/>
            </p:nvSpPr>
            <p:spPr>
              <a:xfrm>
                <a:off x="8371568" y="1687624"/>
                <a:ext cx="177572" cy="177572"/>
              </a:xfrm>
              <a:prstGeom prst="ellipse">
                <a:avLst/>
              </a:prstGeom>
              <a:solidFill>
                <a:srgbClr val="456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05" name="椭圆 104"/>
              <p:cNvSpPr/>
              <p:nvPr/>
            </p:nvSpPr>
            <p:spPr>
              <a:xfrm>
                <a:off x="8516797" y="1718896"/>
                <a:ext cx="115033" cy="115031"/>
              </a:xfrm>
              <a:prstGeom prst="ellipse">
                <a:avLst/>
              </a:prstGeom>
              <a:solidFill>
                <a:srgbClr val="8D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3" name="文本框 102"/>
            <p:cNvSpPr txBox="1"/>
            <p:nvPr/>
          </p:nvSpPr>
          <p:spPr>
            <a:xfrm>
              <a:off x="7051288" y="1724496"/>
              <a:ext cx="458779" cy="215444"/>
            </a:xfrm>
            <a:prstGeom prst="rect">
              <a:avLst/>
            </a:prstGeom>
            <a:noFill/>
          </p:spPr>
          <p:txBody>
            <a:bodyPr wrap="none" rtlCol="0">
              <a:spAutoFit/>
            </a:bodyPr>
            <a:lstStyle/>
            <a:p>
              <a:pPr algn="ctr"/>
              <a:r>
                <a:rPr lang="en-US" altLang="zh-CN"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rPr>
                <a:t>PART</a:t>
              </a:r>
              <a:endParaRPr lang="zh-CN" altLang="en-US" sz="800" dirty="0">
                <a:solidFill>
                  <a:schemeClr val="tx1">
                    <a:lumMod val="75000"/>
                    <a:lumOff val="25000"/>
                  </a:schemeClr>
                </a:solidFill>
                <a:effectLst>
                  <a:outerShdw blurRad="25400" dist="25400" dir="2700000" algn="tl">
                    <a:srgbClr val="000000">
                      <a:alpha val="25000"/>
                    </a:srgbClr>
                  </a:outerShdw>
                </a:effectLst>
                <a:latin typeface="Arial"/>
                <a:ea typeface="微软雅黑"/>
                <a:sym typeface="Arial"/>
              </a:endParaRPr>
            </a:p>
          </p:txBody>
        </p:sp>
      </p:grpSp>
      <p:sp>
        <p:nvSpPr>
          <p:cNvPr id="109" name="TextBox 3">
            <a:extLst>
              <a:ext uri="{FF2B5EF4-FFF2-40B4-BE49-F238E27FC236}">
                <a16:creationId xmlns:a16="http://schemas.microsoft.com/office/drawing/2014/main" id="{0E1C5434-DA25-B420-5682-E39DEFD708B8}"/>
              </a:ext>
            </a:extLst>
          </p:cNvPr>
          <p:cNvSpPr txBox="1"/>
          <p:nvPr/>
        </p:nvSpPr>
        <p:spPr>
          <a:xfrm>
            <a:off x="1581413" y="0"/>
            <a:ext cx="540060"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5494193"/>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down)">
                                          <p:cBhvr>
                                            <p:cTn id="19" dur="500"/>
                                            <p:tgtEl>
                                              <p:spTgt spid="10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 presetClass="entr" presetSubtype="4"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 presetClass="entr" presetSubtype="2" fill="hold" nodeType="afterEffect" p14:presetBounceEnd="40000">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14:bounceEnd="40000">
                                          <p:cBhvr additive="base">
                                            <p:cTn id="32" dur="75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33" dur="750" fill="hold"/>
                                            <p:tgtEl>
                                              <p:spTgt spid="19"/>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14:presetBounceEnd="40000">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14:bounceEnd="40000">
                                          <p:cBhvr additive="base">
                                            <p:cTn id="37" dur="75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38" dur="750" fill="hold"/>
                                            <p:tgtEl>
                                              <p:spTgt spid="53"/>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2" fill="hold" nodeType="afterEffect" p14:presetBounceEnd="40000">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14:bounceEnd="40000">
                                          <p:cBhvr additive="base">
                                            <p:cTn id="42" dur="75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43" dur="750" fill="hold"/>
                                            <p:tgtEl>
                                              <p:spTgt spid="64"/>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14:presetBounceEnd="40000">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14:bounceEnd="40000">
                                          <p:cBhvr additive="base">
                                            <p:cTn id="47" dur="75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3750"/>
                                </p:stCondLst>
                                <p:childTnLst>
                                  <p:par>
                                    <p:cTn id="50" presetID="2" presetClass="entr" presetSubtype="2" fill="hold" nodeType="afterEffect" p14:presetBounceEnd="40000">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14:bounceEnd="40000">
                                          <p:cBhvr additive="base">
                                            <p:cTn id="52" dur="750" fill="hold"/>
                                            <p:tgtEl>
                                              <p:spTgt spid="86"/>
                                            </p:tgtEl>
                                            <p:attrNameLst>
                                              <p:attrName>ppt_x</p:attrName>
                                            </p:attrNameLst>
                                          </p:cBhvr>
                                          <p:tavLst>
                                            <p:tav tm="0">
                                              <p:val>
                                                <p:strVal val="1+#ppt_w/2"/>
                                              </p:val>
                                            </p:tav>
                                            <p:tav tm="100000">
                                              <p:val>
                                                <p:strVal val="#ppt_x"/>
                                              </p:val>
                                            </p:tav>
                                          </p:tavLst>
                                        </p:anim>
                                        <p:anim calcmode="lin" valueType="num" p14:bounceEnd="40000">
                                          <p:cBhvr additive="base">
                                            <p:cTn id="53" dur="750" fill="hold"/>
                                            <p:tgtEl>
                                              <p:spTgt spid="8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2" fill="hold" nodeType="afterEffect" p14:presetBounceEnd="40000">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14:bounceEnd="40000">
                                          <p:cBhvr additive="base">
                                            <p:cTn id="57" dur="750" fill="hold"/>
                                            <p:tgtEl>
                                              <p:spTgt spid="97"/>
                                            </p:tgtEl>
                                            <p:attrNameLst>
                                              <p:attrName>ppt_x</p:attrName>
                                            </p:attrNameLst>
                                          </p:cBhvr>
                                          <p:tavLst>
                                            <p:tav tm="0">
                                              <p:val>
                                                <p:strVal val="1+#ppt_w/2"/>
                                              </p:val>
                                            </p:tav>
                                            <p:tav tm="100000">
                                              <p:val>
                                                <p:strVal val="#ppt_x"/>
                                              </p:val>
                                            </p:tav>
                                          </p:tavLst>
                                        </p:anim>
                                        <p:anim calcmode="lin" valueType="num" p14:bounceEnd="40000">
                                          <p:cBhvr additive="base">
                                            <p:cTn id="58" dur="75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 grpId="0" animBg="1"/>
          <p:bldP spid="12" grpId="0" animBg="1"/>
          <p:bldP spid="14" grpId="0"/>
          <p:bldP spid="15" grpId="0"/>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down)">
                                          <p:cBhvr>
                                            <p:cTn id="19" dur="500"/>
                                            <p:tgtEl>
                                              <p:spTgt spid="10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 presetClass="entr" presetSubtype="4"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 presetClass="entr" presetSubtype="2"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1+#ppt_w/2"/>
                                              </p:val>
                                            </p:tav>
                                            <p:tav tm="100000">
                                              <p:val>
                                                <p:strVal val="#ppt_x"/>
                                              </p:val>
                                            </p:tav>
                                          </p:tavLst>
                                        </p:anim>
                                        <p:anim calcmode="lin" valueType="num">
                                          <p:cBhvr additive="base">
                                            <p:cTn id="33" dur="750" fill="hold"/>
                                            <p:tgtEl>
                                              <p:spTgt spid="19"/>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750" fill="hold"/>
                                            <p:tgtEl>
                                              <p:spTgt spid="53"/>
                                            </p:tgtEl>
                                            <p:attrNameLst>
                                              <p:attrName>ppt_x</p:attrName>
                                            </p:attrNameLst>
                                          </p:cBhvr>
                                          <p:tavLst>
                                            <p:tav tm="0">
                                              <p:val>
                                                <p:strVal val="1+#ppt_w/2"/>
                                              </p:val>
                                            </p:tav>
                                            <p:tav tm="100000">
                                              <p:val>
                                                <p:strVal val="#ppt_x"/>
                                              </p:val>
                                            </p:tav>
                                          </p:tavLst>
                                        </p:anim>
                                        <p:anim calcmode="lin" valueType="num">
                                          <p:cBhvr additive="base">
                                            <p:cTn id="38" dur="750" fill="hold"/>
                                            <p:tgtEl>
                                              <p:spTgt spid="53"/>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2"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750" fill="hold"/>
                                            <p:tgtEl>
                                              <p:spTgt spid="64"/>
                                            </p:tgtEl>
                                            <p:attrNameLst>
                                              <p:attrName>ppt_x</p:attrName>
                                            </p:attrNameLst>
                                          </p:cBhvr>
                                          <p:tavLst>
                                            <p:tav tm="0">
                                              <p:val>
                                                <p:strVal val="1+#ppt_w/2"/>
                                              </p:val>
                                            </p:tav>
                                            <p:tav tm="100000">
                                              <p:val>
                                                <p:strVal val="#ppt_x"/>
                                              </p:val>
                                            </p:tav>
                                          </p:tavLst>
                                        </p:anim>
                                        <p:anim calcmode="lin" valueType="num">
                                          <p:cBhvr additive="base">
                                            <p:cTn id="43" dur="750" fill="hold"/>
                                            <p:tgtEl>
                                              <p:spTgt spid="64"/>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750" fill="hold"/>
                                            <p:tgtEl>
                                              <p:spTgt spid="75"/>
                                            </p:tgtEl>
                                            <p:attrNameLst>
                                              <p:attrName>ppt_x</p:attrName>
                                            </p:attrNameLst>
                                          </p:cBhvr>
                                          <p:tavLst>
                                            <p:tav tm="0">
                                              <p:val>
                                                <p:strVal val="1+#ppt_w/2"/>
                                              </p:val>
                                            </p:tav>
                                            <p:tav tm="100000">
                                              <p:val>
                                                <p:strVal val="#ppt_x"/>
                                              </p:val>
                                            </p:tav>
                                          </p:tavLst>
                                        </p:anim>
                                        <p:anim calcmode="lin" valueType="num">
                                          <p:cBhvr additive="base">
                                            <p:cTn id="48" dur="75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3750"/>
                                </p:stCondLst>
                                <p:childTnLst>
                                  <p:par>
                                    <p:cTn id="50" presetID="2" presetClass="entr" presetSubtype="2" fill="hold" nodeType="afterEffect">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cBhvr additive="base">
                                            <p:cTn id="52" dur="750" fill="hold"/>
                                            <p:tgtEl>
                                              <p:spTgt spid="86"/>
                                            </p:tgtEl>
                                            <p:attrNameLst>
                                              <p:attrName>ppt_x</p:attrName>
                                            </p:attrNameLst>
                                          </p:cBhvr>
                                          <p:tavLst>
                                            <p:tav tm="0">
                                              <p:val>
                                                <p:strVal val="1+#ppt_w/2"/>
                                              </p:val>
                                            </p:tav>
                                            <p:tav tm="100000">
                                              <p:val>
                                                <p:strVal val="#ppt_x"/>
                                              </p:val>
                                            </p:tav>
                                          </p:tavLst>
                                        </p:anim>
                                        <p:anim calcmode="lin" valueType="num">
                                          <p:cBhvr additive="base">
                                            <p:cTn id="53" dur="750" fill="hold"/>
                                            <p:tgtEl>
                                              <p:spTgt spid="8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2"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additive="base">
                                            <p:cTn id="57" dur="750" fill="hold"/>
                                            <p:tgtEl>
                                              <p:spTgt spid="97"/>
                                            </p:tgtEl>
                                            <p:attrNameLst>
                                              <p:attrName>ppt_x</p:attrName>
                                            </p:attrNameLst>
                                          </p:cBhvr>
                                          <p:tavLst>
                                            <p:tav tm="0">
                                              <p:val>
                                                <p:strVal val="1+#ppt_w/2"/>
                                              </p:val>
                                            </p:tav>
                                            <p:tav tm="100000">
                                              <p:val>
                                                <p:strVal val="#ppt_x"/>
                                              </p:val>
                                            </p:tav>
                                          </p:tavLst>
                                        </p:anim>
                                        <p:anim calcmode="lin" valueType="num">
                                          <p:cBhvr additive="base">
                                            <p:cTn id="58" dur="75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 grpId="0" animBg="1"/>
          <p:bldP spid="12" grpId="0" animBg="1"/>
          <p:bldP spid="14" grpId="0"/>
          <p:bldP spid="15" grpId="0"/>
          <p:bldP spid="1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6867" y="446099"/>
            <a:ext cx="9919703" cy="719363"/>
            <a:chOff x="1146866" y="446099"/>
            <a:chExt cx="9919703" cy="719363"/>
          </a:xfrm>
        </p:grpSpPr>
        <p:sp>
          <p:nvSpPr>
            <p:cNvPr id="6" name="文本框 5"/>
            <p:cNvSpPr txBox="1"/>
            <p:nvPr/>
          </p:nvSpPr>
          <p:spPr>
            <a:xfrm>
              <a:off x="1146866" y="446099"/>
              <a:ext cx="9919703"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探索性数据分析（</a:t>
              </a:r>
              <a:r>
                <a:rPr lang="en-US" altLang="zh-CN" sz="2800" b="1" dirty="0">
                  <a:solidFill>
                    <a:schemeClr val="tx1">
                      <a:lumMod val="85000"/>
                      <a:lumOff val="15000"/>
                    </a:schemeClr>
                  </a:solidFill>
                  <a:latin typeface="Arial"/>
                  <a:ea typeface="微软雅黑"/>
                  <a:sym typeface="Arial"/>
                </a:rPr>
                <a:t>EDA</a:t>
              </a:r>
              <a:r>
                <a:rPr lang="zh-CN" altLang="en-US" sz="2800" b="1" dirty="0">
                  <a:solidFill>
                    <a:schemeClr val="tx1">
                      <a:lumMod val="85000"/>
                      <a:lumOff val="15000"/>
                    </a:schemeClr>
                  </a:solidFill>
                  <a:latin typeface="Arial"/>
                  <a:ea typeface="微软雅黑"/>
                  <a:sym typeface="Arial"/>
                </a:rPr>
                <a:t>）（分析自变量和因变量之间的关系）</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9" name="文本框 8">
            <a:extLst>
              <a:ext uri="{FF2B5EF4-FFF2-40B4-BE49-F238E27FC236}">
                <a16:creationId xmlns:a16="http://schemas.microsoft.com/office/drawing/2014/main" id="{04122E76-8484-1663-C37A-8D3D9364CA79}"/>
              </a:ext>
            </a:extLst>
          </p:cNvPr>
          <p:cNvSpPr txBox="1"/>
          <p:nvPr/>
        </p:nvSpPr>
        <p:spPr>
          <a:xfrm>
            <a:off x="1064550" y="2376564"/>
            <a:ext cx="10224052" cy="2104872"/>
          </a:xfrm>
          <a:prstGeom prst="rect">
            <a:avLst/>
          </a:prstGeom>
          <a:noFill/>
        </p:spPr>
        <p:txBody>
          <a:bodyPr wrap="square" rtlCol="0">
            <a:spAutoFit/>
          </a:bodyPr>
          <a:lstStyle/>
          <a:p>
            <a:pPr algn="just">
              <a:lnSpc>
                <a:spcPct val="150000"/>
              </a:lnSpc>
            </a:pPr>
            <a:r>
              <a:rPr lang="zh-CN" altLang="en-US" dirty="0">
                <a:latin typeface="宋体" panose="02010600030101010101" pitchFamily="2" charset="-122"/>
                <a:ea typeface="宋体" panose="02010600030101010101" pitchFamily="2" charset="-122"/>
              </a:rPr>
              <a:t>通过分析连续自变量与因变量之间的频数堆积条图和密度曲线，本研究发现</a:t>
            </a:r>
            <a:r>
              <a:rPr lang="zh-CN" altLang="en-US" b="1" dirty="0">
                <a:gradFill>
                  <a:gsLst>
                    <a:gs pos="0">
                      <a:srgbClr val="8DB108"/>
                    </a:gs>
                    <a:gs pos="100000">
                      <a:srgbClr val="456818"/>
                    </a:gs>
                  </a:gsLst>
                  <a:lin ang="2700000" scaled="0"/>
                </a:gradFill>
                <a:latin typeface="Arial"/>
                <a:ea typeface="微软雅黑"/>
              </a:rPr>
              <a:t>身高、蔬菜食用量和饮水量在各个体重分级中均呈现近似正态分布</a:t>
            </a:r>
            <a:r>
              <a:rPr lang="zh-CN" altLang="en-US" dirty="0">
                <a:latin typeface="宋体" panose="02010600030101010101" pitchFamily="2" charset="-122"/>
                <a:ea typeface="宋体" panose="02010600030101010101" pitchFamily="2" charset="-122"/>
              </a:rPr>
              <a:t>且暂时没有发现肥胖等级与这些变量之间存在直接的线性关系。</a:t>
            </a:r>
            <a:endParaRPr lang="en-US" altLang="zh-CN" dirty="0">
              <a:latin typeface="宋体" panose="02010600030101010101" pitchFamily="2" charset="-122"/>
              <a:ea typeface="宋体" panose="02010600030101010101" pitchFamily="2" charset="-122"/>
            </a:endParaRPr>
          </a:p>
          <a:p>
            <a:pPr algn="just">
              <a:lnSpc>
                <a:spcPct val="150000"/>
              </a:lnSpc>
            </a:pP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dirty="0">
                <a:latin typeface="宋体" panose="02010600030101010101" pitchFamily="2" charset="-122"/>
                <a:ea typeface="宋体" panose="02010600030101010101" pitchFamily="2" charset="-122"/>
              </a:rPr>
              <a:t>这些观察结果为进一步探索这些因素与肥胖风险之间的关系提供了基础。</a:t>
            </a:r>
          </a:p>
        </p:txBody>
      </p:sp>
    </p:spTree>
    <p:extLst>
      <p:ext uri="{BB962C8B-B14F-4D97-AF65-F5344CB8AC3E}">
        <p14:creationId xmlns:p14="http://schemas.microsoft.com/office/powerpoint/2010/main" val="242967859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16704" y="446099"/>
            <a:ext cx="1980029" cy="719363"/>
            <a:chOff x="5116703" y="446099"/>
            <a:chExt cx="1980029" cy="719363"/>
          </a:xfrm>
        </p:grpSpPr>
        <p:sp>
          <p:nvSpPr>
            <p:cNvPr id="6" name="文本框 5"/>
            <p:cNvSpPr txBox="1"/>
            <p:nvPr/>
          </p:nvSpPr>
          <p:spPr>
            <a:xfrm>
              <a:off x="5116703" y="446099"/>
              <a:ext cx="1980029"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单因素分析</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57D6BE05-374B-7A29-1BC6-9019E6EE83C4}"/>
              </a:ext>
            </a:extLst>
          </p:cNvPr>
          <p:cNvSpPr txBox="1"/>
          <p:nvPr/>
        </p:nvSpPr>
        <p:spPr>
          <a:xfrm>
            <a:off x="1064550" y="1545567"/>
            <a:ext cx="10224052" cy="3766865"/>
          </a:xfrm>
          <a:prstGeom prst="rect">
            <a:avLst/>
          </a:prstGeom>
          <a:noFill/>
        </p:spPr>
        <p:txBody>
          <a:bodyPr wrap="square" rtlCol="0">
            <a:spAutoFit/>
          </a:bodyPr>
          <a:lstStyle/>
          <a:p>
            <a:pPr>
              <a:lnSpc>
                <a:spcPct val="150000"/>
              </a:lnSpc>
            </a:pPr>
            <a:r>
              <a:rPr lang="zh-CN" altLang="en-US" b="1" dirty="0">
                <a:gradFill>
                  <a:gsLst>
                    <a:gs pos="0">
                      <a:srgbClr val="8DB108"/>
                    </a:gs>
                    <a:gs pos="100000">
                      <a:srgbClr val="456818"/>
                    </a:gs>
                  </a:gsLst>
                  <a:lin ang="2700000" scaled="0"/>
                </a:gradFill>
                <a:latin typeface="Arial"/>
                <a:ea typeface="微软雅黑"/>
                <a:sym typeface="Arial"/>
              </a:rPr>
              <a:t>假设检验：</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定量数据与因变量</a:t>
            </a:r>
            <a:r>
              <a:rPr lang="en-US" altLang="zh-CN" dirty="0">
                <a:latin typeface="宋体" panose="02010600030101010101" pitchFamily="2" charset="-122"/>
                <a:ea typeface="宋体" panose="02010600030101010101" pitchFamily="2" charset="-122"/>
              </a:rPr>
              <a:t>Y</a:t>
            </a:r>
            <a:r>
              <a:rPr lang="zh-CN" altLang="en-US" dirty="0">
                <a:latin typeface="宋体" panose="02010600030101010101" pitchFamily="2" charset="-122"/>
                <a:ea typeface="宋体" panose="02010600030101010101" pitchFamily="2" charset="-122"/>
              </a:rPr>
              <a:t>体重分级（</a:t>
            </a:r>
            <a:r>
              <a:rPr lang="en-US" altLang="zh-CN" dirty="0" err="1">
                <a:latin typeface="宋体" panose="02010600030101010101" pitchFamily="2" charset="-122"/>
                <a:ea typeface="宋体" panose="02010600030101010101" pitchFamily="2" charset="-122"/>
              </a:rPr>
              <a:t>NObeyesdad</a:t>
            </a:r>
            <a:r>
              <a:rPr lang="zh-CN" altLang="en-US" dirty="0">
                <a:latin typeface="宋体" panose="02010600030101010101" pitchFamily="2" charset="-122"/>
                <a:ea typeface="宋体" panose="02010600030101010101" pitchFamily="2" charset="-122"/>
              </a:rPr>
              <a:t>）：多个独立样本</a:t>
            </a:r>
            <a:r>
              <a:rPr lang="en-US" altLang="zh-CN" dirty="0">
                <a:latin typeface="宋体" panose="02010600030101010101" pitchFamily="2" charset="-122"/>
                <a:ea typeface="宋体" panose="02010600030101010101" pitchFamily="2" charset="-122"/>
              </a:rPr>
              <a:t>Kruskal-Wallis</a:t>
            </a:r>
            <a:r>
              <a:rPr lang="zh-CN" altLang="en-US" dirty="0">
                <a:latin typeface="宋体" panose="02010600030101010101" pitchFamily="2" charset="-122"/>
                <a:ea typeface="宋体" panose="02010600030101010101" pitchFamily="2" charset="-122"/>
              </a:rPr>
              <a:t>检验</a:t>
            </a:r>
            <a:endParaRPr lang="en-US" altLang="zh-CN" dirty="0">
              <a:latin typeface="宋体" panose="02010600030101010101" pitchFamily="2" charset="-122"/>
              <a:ea typeface="宋体" panose="02010600030101010101" pitchFamily="2" charset="-122"/>
            </a:endParaRPr>
          </a:p>
          <a:p>
            <a:pPr lvl="1">
              <a:lnSpc>
                <a:spcPct val="150000"/>
              </a:lnSpc>
            </a:pPr>
            <a:endParaRPr lang="en-US" altLang="zh-CN" dirty="0">
              <a:latin typeface="宋体" panose="02010600030101010101" pitchFamily="2" charset="-122"/>
              <a:ea typeface="宋体" panose="02010600030101010101" pitchFamily="2" charset="-122"/>
            </a:endParaRPr>
          </a:p>
          <a:p>
            <a:pPr lvl="2" algn="just">
              <a:lnSpc>
                <a:spcPct val="150000"/>
              </a:lnSpc>
            </a:pPr>
            <a:r>
              <a:rPr lang="zh-CN" altLang="en-US" dirty="0">
                <a:latin typeface="宋体" panose="02010600030101010101" pitchFamily="2" charset="-122"/>
                <a:ea typeface="宋体" panose="02010600030101010101" pitchFamily="2" charset="-122"/>
              </a:rPr>
              <a:t>本研究对七个连续型自变量（每公斤体重的摄水量、总体育得分、用餐次数、身高、体重指数、饮水量、体重）进行了正态性检验，发现这些变量均不服从正态分布，因此采用了</a:t>
            </a:r>
            <a:r>
              <a:rPr lang="en-US" altLang="zh-CN" dirty="0">
                <a:latin typeface="宋体" panose="02010600030101010101" pitchFamily="2" charset="-122"/>
                <a:ea typeface="宋体" panose="02010600030101010101" pitchFamily="2" charset="-122"/>
              </a:rPr>
              <a:t>Kruskal-Wallis</a:t>
            </a:r>
            <a:r>
              <a:rPr lang="zh-CN" altLang="en-US" dirty="0">
                <a:latin typeface="宋体" panose="02010600030101010101" pitchFamily="2" charset="-122"/>
                <a:ea typeface="宋体" panose="02010600030101010101" pitchFamily="2" charset="-122"/>
              </a:rPr>
              <a:t>检验来分析这些变量与因变量（体重分级）之间的关系。</a:t>
            </a:r>
            <a:endParaRPr lang="en-US" altLang="zh-CN" dirty="0">
              <a:latin typeface="宋体" panose="02010600030101010101" pitchFamily="2" charset="-122"/>
              <a:ea typeface="宋体" panose="02010600030101010101" pitchFamily="2" charset="-122"/>
            </a:endParaRPr>
          </a:p>
          <a:p>
            <a:pPr lvl="2" algn="just">
              <a:lnSpc>
                <a:spcPct val="150000"/>
              </a:lnSpc>
            </a:pPr>
            <a:r>
              <a:rPr lang="en-US" altLang="zh-CN" b="1" dirty="0">
                <a:gradFill>
                  <a:gsLst>
                    <a:gs pos="0">
                      <a:srgbClr val="8DB108"/>
                    </a:gs>
                    <a:gs pos="100000">
                      <a:srgbClr val="456818"/>
                    </a:gs>
                  </a:gsLst>
                  <a:lin ang="2700000" scaled="0"/>
                </a:gradFill>
                <a:latin typeface="Arial"/>
                <a:ea typeface="微软雅黑"/>
              </a:rPr>
              <a:t>Kruskal-Wallis</a:t>
            </a:r>
            <a:r>
              <a:rPr lang="zh-CN" altLang="en-US" b="1" dirty="0">
                <a:gradFill>
                  <a:gsLst>
                    <a:gs pos="0">
                      <a:srgbClr val="8DB108"/>
                    </a:gs>
                    <a:gs pos="100000">
                      <a:srgbClr val="456818"/>
                    </a:gs>
                  </a:gsLst>
                  <a:lin ang="2700000" scaled="0"/>
                </a:gradFill>
                <a:latin typeface="Arial"/>
                <a:ea typeface="微软雅黑"/>
              </a:rPr>
              <a:t>检验</a:t>
            </a:r>
            <a:r>
              <a:rPr lang="zh-CN" altLang="en-US" dirty="0">
                <a:latin typeface="宋体" panose="02010600030101010101" pitchFamily="2" charset="-122"/>
                <a:ea typeface="宋体" panose="02010600030101010101" pitchFamily="2" charset="-122"/>
              </a:rPr>
              <a:t>结果显示，这些自变量与体重分级之间存在</a:t>
            </a:r>
            <a:r>
              <a:rPr lang="zh-CN" altLang="en-US" b="1" dirty="0">
                <a:gradFill>
                  <a:gsLst>
                    <a:gs pos="0">
                      <a:srgbClr val="8DB108"/>
                    </a:gs>
                    <a:gs pos="100000">
                      <a:srgbClr val="456818"/>
                    </a:gs>
                  </a:gsLst>
                  <a:lin ang="2700000" scaled="0"/>
                </a:gradFill>
                <a:latin typeface="Arial"/>
                <a:ea typeface="微软雅黑"/>
              </a:rPr>
              <a:t>显著差异</a:t>
            </a:r>
            <a:r>
              <a:rPr lang="zh-CN" altLang="en-US" dirty="0">
                <a:latin typeface="宋体" panose="02010600030101010101" pitchFamily="2" charset="-122"/>
                <a:ea typeface="宋体" panose="02010600030101010101" pitchFamily="2" charset="-122"/>
              </a:rPr>
              <a:t>，表明它们都是</a:t>
            </a:r>
            <a:r>
              <a:rPr lang="zh-CN" altLang="en-US" b="1" dirty="0">
                <a:gradFill>
                  <a:gsLst>
                    <a:gs pos="0">
                      <a:srgbClr val="8DB108"/>
                    </a:gs>
                    <a:gs pos="100000">
                      <a:srgbClr val="456818"/>
                    </a:gs>
                  </a:gsLst>
                  <a:lin ang="2700000" scaled="0"/>
                </a:gradFill>
                <a:latin typeface="Arial"/>
                <a:ea typeface="微软雅黑"/>
              </a:rPr>
              <a:t>影响体重分级的重要因素</a:t>
            </a:r>
            <a:r>
              <a:rPr lang="zh-CN" altLang="en-US" dirty="0">
                <a:latin typeface="宋体" panose="02010600030101010101" pitchFamily="2" charset="-122"/>
                <a:ea typeface="宋体" panose="02010600030101010101" pitchFamily="2" charset="-122"/>
              </a:rPr>
              <a:t>。事后多重检验进一步确认了这些自变量在不同体重分级之间的具体差异，揭示了它们对体重分级的独立影响。</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257598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16704" y="446099"/>
            <a:ext cx="1980029" cy="719363"/>
            <a:chOff x="5116703" y="446099"/>
            <a:chExt cx="1980029" cy="719363"/>
          </a:xfrm>
        </p:grpSpPr>
        <p:sp>
          <p:nvSpPr>
            <p:cNvPr id="6" name="文本框 5"/>
            <p:cNvSpPr txBox="1"/>
            <p:nvPr/>
          </p:nvSpPr>
          <p:spPr>
            <a:xfrm>
              <a:off x="5116703" y="446099"/>
              <a:ext cx="1980029"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单因素分析</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57D6BE05-374B-7A29-1BC6-9019E6EE83C4}"/>
              </a:ext>
            </a:extLst>
          </p:cNvPr>
          <p:cNvSpPr txBox="1"/>
          <p:nvPr/>
        </p:nvSpPr>
        <p:spPr>
          <a:xfrm>
            <a:off x="1064550" y="1545567"/>
            <a:ext cx="10224052" cy="3766865"/>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假设检验：</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分类数据（年龄分级）与因变量</a:t>
            </a:r>
            <a:r>
              <a:rPr lang="en-US" altLang="zh-CN" dirty="0">
                <a:latin typeface="宋体" panose="02010600030101010101" pitchFamily="2" charset="-122"/>
                <a:ea typeface="宋体" panose="02010600030101010101" pitchFamily="2" charset="-122"/>
              </a:rPr>
              <a:t>Y</a:t>
            </a:r>
            <a:r>
              <a:rPr lang="zh-CN" altLang="en-US" dirty="0">
                <a:latin typeface="宋体" panose="02010600030101010101" pitchFamily="2" charset="-122"/>
                <a:ea typeface="宋体" panose="02010600030101010101" pitchFamily="2" charset="-122"/>
              </a:rPr>
              <a:t>体重分级（</a:t>
            </a:r>
            <a:r>
              <a:rPr lang="en-US" altLang="zh-CN" dirty="0" err="1">
                <a:latin typeface="宋体" panose="02010600030101010101" pitchFamily="2" charset="-122"/>
                <a:ea typeface="宋体" panose="02010600030101010101" pitchFamily="2" charset="-122"/>
              </a:rPr>
              <a:t>NObeyesdad</a:t>
            </a:r>
            <a:r>
              <a:rPr lang="zh-CN" altLang="en-US" dirty="0">
                <a:latin typeface="宋体" panose="02010600030101010101" pitchFamily="2" charset="-122"/>
                <a:ea typeface="宋体" panose="02010600030101010101" pitchFamily="2" charset="-122"/>
              </a:rPr>
              <a:t>）：多个独立样本</a:t>
            </a:r>
            <a:r>
              <a:rPr lang="en-US" altLang="zh-CN" dirty="0">
                <a:latin typeface="宋体" panose="02010600030101010101" pitchFamily="2" charset="-122"/>
                <a:ea typeface="宋体" panose="02010600030101010101" pitchFamily="2" charset="-122"/>
              </a:rPr>
              <a:t>Kruskal-Wallis</a:t>
            </a:r>
            <a:r>
              <a:rPr lang="zh-CN" altLang="en-US" dirty="0">
                <a:latin typeface="宋体" panose="02010600030101010101" pitchFamily="2" charset="-122"/>
                <a:ea typeface="宋体" panose="02010600030101010101" pitchFamily="2" charset="-122"/>
              </a:rPr>
              <a:t>检验</a:t>
            </a:r>
            <a:endParaRPr lang="en-US" altLang="zh-CN" dirty="0">
              <a:latin typeface="宋体" panose="02010600030101010101" pitchFamily="2" charset="-122"/>
              <a:ea typeface="宋体" panose="02010600030101010101" pitchFamily="2" charset="-122"/>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2" algn="just">
              <a:lnSpc>
                <a:spcPct val="150000"/>
              </a:lnSpc>
            </a:pPr>
            <a:r>
              <a:rPr lang="zh-CN" altLang="en-US" dirty="0">
                <a:latin typeface="宋体" panose="02010600030101010101" pitchFamily="2" charset="-122"/>
                <a:ea typeface="宋体" panose="02010600030101010101" pitchFamily="2" charset="-122"/>
              </a:rPr>
              <a:t>研究对十个分类型自变量（饮酒频率、年龄分级、主要交通方式、餐间食物摄入、监测卡路里摄入、通常食用蔬菜、吸烟、性别、经常食用高热量食物、家族肥胖史）与因变量（体重分级）进行了</a:t>
            </a:r>
            <a:r>
              <a:rPr lang="en-US" altLang="zh-CN" dirty="0">
                <a:latin typeface="宋体" panose="02010600030101010101" pitchFamily="2" charset="-122"/>
                <a:ea typeface="宋体" panose="02010600030101010101" pitchFamily="2" charset="-122"/>
              </a:rPr>
              <a:t>Kruskal-Wallis</a:t>
            </a:r>
            <a:r>
              <a:rPr lang="zh-CN" altLang="en-US" dirty="0">
                <a:latin typeface="宋体" panose="02010600030101010101" pitchFamily="2" charset="-122"/>
                <a:ea typeface="宋体" panose="02010600030101010101" pitchFamily="2" charset="-122"/>
              </a:rPr>
              <a:t>检验。</a:t>
            </a:r>
            <a:endParaRPr lang="en-US" altLang="zh-CN" dirty="0">
              <a:latin typeface="宋体" panose="02010600030101010101" pitchFamily="2" charset="-122"/>
              <a:ea typeface="宋体" panose="02010600030101010101" pitchFamily="2" charset="-122"/>
            </a:endParaRPr>
          </a:p>
          <a:p>
            <a:pPr lvl="2" algn="just">
              <a:lnSpc>
                <a:spcPct val="150000"/>
              </a:lnSpc>
            </a:pPr>
            <a:r>
              <a:rPr lang="zh-CN" altLang="en-US" dirty="0">
                <a:latin typeface="宋体" panose="02010600030101010101" pitchFamily="2" charset="-122"/>
                <a:ea typeface="宋体" panose="02010600030101010101" pitchFamily="2" charset="-122"/>
              </a:rPr>
              <a:t>检验结果显示，这些自变量与体重分级之间</a:t>
            </a:r>
            <a:r>
              <a:rPr lang="zh-CN" altLang="en-US" b="1" dirty="0">
                <a:gradFill>
                  <a:gsLst>
                    <a:gs pos="0">
                      <a:srgbClr val="8DB108"/>
                    </a:gs>
                    <a:gs pos="100000">
                      <a:srgbClr val="456818"/>
                    </a:gs>
                  </a:gsLst>
                  <a:lin ang="2700000" scaled="0"/>
                </a:gradFill>
                <a:latin typeface="Arial"/>
                <a:ea typeface="微软雅黑"/>
              </a:rPr>
              <a:t>存在显著差异</a:t>
            </a:r>
            <a:r>
              <a:rPr lang="zh-CN" altLang="en-US" dirty="0">
                <a:latin typeface="宋体" panose="02010600030101010101" pitchFamily="2" charset="-122"/>
                <a:ea typeface="宋体" panose="02010600030101010101" pitchFamily="2" charset="-122"/>
              </a:rPr>
              <a:t>，表明它们都是</a:t>
            </a:r>
            <a:r>
              <a:rPr lang="zh-CN" altLang="en-US" b="1" dirty="0">
                <a:gradFill>
                  <a:gsLst>
                    <a:gs pos="0">
                      <a:srgbClr val="8DB108"/>
                    </a:gs>
                    <a:gs pos="100000">
                      <a:srgbClr val="456818"/>
                    </a:gs>
                  </a:gsLst>
                  <a:lin ang="2700000" scaled="0"/>
                </a:gradFill>
                <a:latin typeface="Arial"/>
                <a:ea typeface="微软雅黑"/>
              </a:rPr>
              <a:t>影响体重分级的重要因素</a:t>
            </a:r>
            <a:r>
              <a:rPr lang="zh-CN" altLang="en-US" dirty="0">
                <a:latin typeface="宋体" panose="02010600030101010101" pitchFamily="2" charset="-122"/>
                <a:ea typeface="宋体" panose="02010600030101010101" pitchFamily="2" charset="-122"/>
              </a:rPr>
              <a:t>。进一步的事后多重检验确认了这些自变量在不同体重分级之间的具体差异，揭示了它们对体重分级的独立影响。</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0769477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16704" y="446099"/>
            <a:ext cx="1980029" cy="719363"/>
            <a:chOff x="5116703" y="446099"/>
            <a:chExt cx="1980029" cy="719363"/>
          </a:xfrm>
        </p:grpSpPr>
        <p:sp>
          <p:nvSpPr>
            <p:cNvPr id="6" name="文本框 5"/>
            <p:cNvSpPr txBox="1"/>
            <p:nvPr/>
          </p:nvSpPr>
          <p:spPr>
            <a:xfrm>
              <a:off x="5116703" y="446099"/>
              <a:ext cx="1980029"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单因素分析</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57D6BE05-374B-7A29-1BC6-9019E6EE83C4}"/>
              </a:ext>
            </a:extLst>
          </p:cNvPr>
          <p:cNvSpPr txBox="1"/>
          <p:nvPr/>
        </p:nvSpPr>
        <p:spPr>
          <a:xfrm>
            <a:off x="1064550" y="1545567"/>
            <a:ext cx="10224052" cy="858377"/>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相关性检验（分析自变量与因变量之间的整体的相关性）：</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因为因变量为分类数据因此分析自变量和因变量之间的相关性的时候采用</a:t>
            </a:r>
            <a:r>
              <a:rPr lang="en-US" altLang="zh-CN" dirty="0">
                <a:latin typeface="宋体" panose="02010600030101010101" pitchFamily="2" charset="-122"/>
                <a:ea typeface="宋体" panose="02010600030101010101" pitchFamily="2" charset="-122"/>
              </a:rPr>
              <a:t>spearman</a:t>
            </a:r>
            <a:r>
              <a:rPr lang="zh-CN" altLang="en-US" dirty="0">
                <a:latin typeface="宋体" panose="02010600030101010101" pitchFamily="2" charset="-122"/>
                <a:ea typeface="宋体" panose="02010600030101010101" pitchFamily="2" charset="-122"/>
              </a:rPr>
              <a:t>相关性分析</a:t>
            </a: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12AE4C16-27D4-5796-978C-A4C2FDB7B691}"/>
              </a:ext>
            </a:extLst>
          </p:cNvPr>
          <p:cNvPicPr>
            <a:picLocks noChangeAspect="1"/>
          </p:cNvPicPr>
          <p:nvPr/>
        </p:nvPicPr>
        <p:blipFill>
          <a:blip r:embed="rId2"/>
          <a:srcRect/>
          <a:stretch>
            <a:fillRect/>
          </a:stretch>
        </p:blipFill>
        <p:spPr bwMode="auto">
          <a:xfrm>
            <a:off x="2353269" y="2323606"/>
            <a:ext cx="7367182" cy="4088295"/>
          </a:xfrm>
          <a:prstGeom prst="rect">
            <a:avLst/>
          </a:prstGeom>
        </p:spPr>
      </p:pic>
      <p:sp>
        <p:nvSpPr>
          <p:cNvPr id="7" name="文本框 6">
            <a:extLst>
              <a:ext uri="{FF2B5EF4-FFF2-40B4-BE49-F238E27FC236}">
                <a16:creationId xmlns:a16="http://schemas.microsoft.com/office/drawing/2014/main" id="{20692C7A-A294-3373-0219-68F229E8BE01}"/>
              </a:ext>
            </a:extLst>
          </p:cNvPr>
          <p:cNvSpPr txBox="1"/>
          <p:nvPr/>
        </p:nvSpPr>
        <p:spPr>
          <a:xfrm>
            <a:off x="4433347" y="6402136"/>
            <a:ext cx="3207026"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各变量之间相关系数热力图</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677038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16704" y="446099"/>
            <a:ext cx="1980029" cy="719363"/>
            <a:chOff x="5116703" y="446099"/>
            <a:chExt cx="1980029" cy="719363"/>
          </a:xfrm>
        </p:grpSpPr>
        <p:sp>
          <p:nvSpPr>
            <p:cNvPr id="6" name="文本框 5"/>
            <p:cNvSpPr txBox="1"/>
            <p:nvPr/>
          </p:nvSpPr>
          <p:spPr>
            <a:xfrm>
              <a:off x="5116703" y="446099"/>
              <a:ext cx="1980029"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单因素分析</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57D6BE05-374B-7A29-1BC6-9019E6EE83C4}"/>
              </a:ext>
            </a:extLst>
          </p:cNvPr>
          <p:cNvSpPr txBox="1"/>
          <p:nvPr/>
        </p:nvSpPr>
        <p:spPr>
          <a:xfrm>
            <a:off x="1064550" y="1545567"/>
            <a:ext cx="10224052" cy="2935868"/>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相关性检验（分析自变量与因变量之间的整体的相关性）：</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因为因变量为分类数据因此分析自变量和因变量之间的相关性的时候采用</a:t>
            </a:r>
            <a:r>
              <a:rPr lang="en-US" altLang="zh-CN" dirty="0">
                <a:latin typeface="宋体" panose="02010600030101010101" pitchFamily="2" charset="-122"/>
                <a:ea typeface="宋体" panose="02010600030101010101" pitchFamily="2" charset="-122"/>
              </a:rPr>
              <a:t>spearman</a:t>
            </a:r>
            <a:r>
              <a:rPr lang="zh-CN" altLang="en-US" dirty="0">
                <a:latin typeface="宋体" panose="02010600030101010101" pitchFamily="2" charset="-122"/>
                <a:ea typeface="宋体" panose="02010600030101010101" pitchFamily="2" charset="-122"/>
              </a:rPr>
              <a:t>相关性分析</a:t>
            </a:r>
            <a:endParaRPr lang="en-US" altLang="zh-CN" dirty="0">
              <a:latin typeface="宋体" panose="02010600030101010101" pitchFamily="2" charset="-122"/>
              <a:ea typeface="宋体" panose="02010600030101010101" pitchFamily="2" charset="-122"/>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2" algn="just">
              <a:lnSpc>
                <a:spcPct val="150000"/>
              </a:lnSpc>
            </a:pPr>
            <a:r>
              <a:rPr lang="zh-CN" altLang="en-US" dirty="0">
                <a:latin typeface="宋体" panose="02010600030101010101" pitchFamily="2" charset="-122"/>
                <a:ea typeface="宋体" panose="02010600030101010101" pitchFamily="2" charset="-122"/>
              </a:rPr>
              <a:t>通过</a:t>
            </a:r>
            <a:r>
              <a:rPr lang="en-US" altLang="zh-CN" dirty="0">
                <a:latin typeface="宋体" panose="02010600030101010101" pitchFamily="2" charset="-122"/>
                <a:ea typeface="宋体" panose="02010600030101010101" pitchFamily="2" charset="-122"/>
              </a:rPr>
              <a:t>Spearman</a:t>
            </a:r>
            <a:r>
              <a:rPr lang="zh-CN" altLang="en-US" dirty="0">
                <a:latin typeface="宋体" panose="02010600030101010101" pitchFamily="2" charset="-122"/>
                <a:ea typeface="宋体" panose="02010600030101010101" pitchFamily="2" charset="-122"/>
              </a:rPr>
              <a:t>相关性分析发现，</a:t>
            </a:r>
            <a:r>
              <a:rPr lang="zh-CN" altLang="en-US" b="1" dirty="0">
                <a:gradFill>
                  <a:gsLst>
                    <a:gs pos="0">
                      <a:srgbClr val="8DB108"/>
                    </a:gs>
                    <a:gs pos="100000">
                      <a:srgbClr val="456818"/>
                    </a:gs>
                  </a:gsLst>
                  <a:lin ang="2700000" scaled="0"/>
                </a:gradFill>
                <a:latin typeface="Arial"/>
                <a:ea typeface="微软雅黑"/>
              </a:rPr>
              <a:t>体重分级与性别、体重、饮酒频率、经常食用高热量食物、通常食用蔬菜、每天吃主食的次数、家族肥胖史、身体活动评分、观看电子屏幕次数评分、每公斤体重的摄水量、年龄分级呈正相关</a:t>
            </a:r>
            <a:r>
              <a:rPr lang="zh-CN" altLang="en-US" dirty="0">
                <a:latin typeface="宋体" panose="02010600030101010101" pitchFamily="2" charset="-122"/>
                <a:ea typeface="宋体" panose="02010600030101010101" pitchFamily="2" charset="-122"/>
              </a:rPr>
              <a:t>，而</a:t>
            </a:r>
            <a:r>
              <a:rPr lang="zh-CN" altLang="en-US" b="1" dirty="0">
                <a:gradFill>
                  <a:gsLst>
                    <a:gs pos="0">
                      <a:srgbClr val="8DB108"/>
                    </a:gs>
                    <a:gs pos="100000">
                      <a:srgbClr val="456818"/>
                    </a:gs>
                  </a:gsLst>
                  <a:lin ang="2700000" scaled="0"/>
                </a:gradFill>
                <a:latin typeface="Arial"/>
                <a:ea typeface="微软雅黑"/>
              </a:rPr>
              <a:t>与监测卡路里摄入、餐间食物摄入、吸烟、饮水量呈负相关</a:t>
            </a:r>
            <a:r>
              <a:rPr lang="zh-CN" altLang="en-US" dirty="0">
                <a:latin typeface="宋体" panose="02010600030101010101" pitchFamily="2" charset="-122"/>
                <a:ea typeface="宋体" panose="02010600030101010101" pitchFamily="2" charset="-122"/>
              </a:rPr>
              <a:t>。这些发现有助于理解不同因素对肥胖风险的潜在影响。</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300015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1287532"/>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模型一：</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采用</a:t>
            </a:r>
            <a:r>
              <a:rPr lang="en-US" altLang="zh-CN" b="1" dirty="0">
                <a:gradFill>
                  <a:gsLst>
                    <a:gs pos="0">
                      <a:srgbClr val="8DB108"/>
                    </a:gs>
                    <a:gs pos="100000">
                      <a:srgbClr val="456818"/>
                    </a:gs>
                  </a:gsLst>
                  <a:lin ang="2700000" scaled="0"/>
                </a:gradFill>
                <a:latin typeface="Arial"/>
                <a:ea typeface="微软雅黑"/>
                <a:sym typeface="Arial"/>
              </a:rPr>
              <a:t>Logistic</a:t>
            </a:r>
            <a:r>
              <a:rPr lang="zh-CN" altLang="en-US" b="1" dirty="0">
                <a:gradFill>
                  <a:gsLst>
                    <a:gs pos="0">
                      <a:srgbClr val="8DB108"/>
                    </a:gs>
                    <a:gs pos="100000">
                      <a:srgbClr val="456818"/>
                    </a:gs>
                  </a:gsLst>
                  <a:lin ang="2700000" scaled="0"/>
                </a:gradFill>
                <a:latin typeface="Arial"/>
                <a:ea typeface="微软雅黑"/>
                <a:sym typeface="Arial"/>
              </a:rPr>
              <a:t>逻辑回归，建立逻辑回归方程，算出模型拟合优度，算出</a:t>
            </a:r>
            <a:r>
              <a:rPr lang="en-US" altLang="zh-CN" b="1" dirty="0">
                <a:gradFill>
                  <a:gsLst>
                    <a:gs pos="0">
                      <a:srgbClr val="8DB108"/>
                    </a:gs>
                    <a:gs pos="100000">
                      <a:srgbClr val="456818"/>
                    </a:gs>
                  </a:gsLst>
                  <a:lin ang="2700000" scaled="0"/>
                </a:gradFill>
                <a:latin typeface="Arial"/>
                <a:ea typeface="微软雅黑"/>
                <a:sym typeface="Arial"/>
              </a:rPr>
              <a:t>OR</a:t>
            </a:r>
            <a:r>
              <a:rPr lang="zh-CN" altLang="en-US" b="1" dirty="0">
                <a:gradFill>
                  <a:gsLst>
                    <a:gs pos="0">
                      <a:srgbClr val="8DB108"/>
                    </a:gs>
                    <a:gs pos="100000">
                      <a:srgbClr val="456818"/>
                    </a:gs>
                  </a:gsLst>
                  <a:lin ang="2700000" scaled="0"/>
                </a:gradFill>
                <a:latin typeface="Arial"/>
                <a:ea typeface="微软雅黑"/>
                <a:sym typeface="Arial"/>
              </a:rPr>
              <a:t>值及其</a:t>
            </a:r>
            <a:r>
              <a:rPr lang="en-US" altLang="zh-CN" b="1" dirty="0">
                <a:gradFill>
                  <a:gsLst>
                    <a:gs pos="0">
                      <a:srgbClr val="8DB108"/>
                    </a:gs>
                    <a:gs pos="100000">
                      <a:srgbClr val="456818"/>
                    </a:gs>
                  </a:gsLst>
                  <a:lin ang="2700000" scaled="0"/>
                </a:gradFill>
                <a:latin typeface="Arial"/>
                <a:ea typeface="微软雅黑"/>
                <a:sym typeface="Arial"/>
              </a:rPr>
              <a:t>95%</a:t>
            </a:r>
            <a:r>
              <a:rPr lang="zh-CN" altLang="en-US" b="1" dirty="0">
                <a:gradFill>
                  <a:gsLst>
                    <a:gs pos="0">
                      <a:srgbClr val="8DB108"/>
                    </a:gs>
                    <a:gs pos="100000">
                      <a:srgbClr val="456818"/>
                    </a:gs>
                  </a:gsLst>
                  <a:lin ang="2700000" scaled="0"/>
                </a:gradFill>
                <a:latin typeface="Arial"/>
                <a:ea typeface="微软雅黑"/>
                <a:sym typeface="Arial"/>
              </a:rPr>
              <a:t>置信区间</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endParaRPr lang="en-US" altLang="zh-CN" b="1" dirty="0">
              <a:gradFill>
                <a:gsLst>
                  <a:gs pos="0">
                    <a:srgbClr val="8DB108"/>
                  </a:gs>
                  <a:gs pos="100000">
                    <a:srgbClr val="456818"/>
                  </a:gs>
                </a:gsLst>
                <a:lin ang="2700000" scaled="0"/>
              </a:gradFill>
              <a:latin typeface="Arial"/>
              <a:ea typeface="微软雅黑"/>
              <a:sym typeface="Arial"/>
            </a:endParaRPr>
          </a:p>
        </p:txBody>
      </p:sp>
      <p:pic>
        <p:nvPicPr>
          <p:cNvPr id="4" name="图片 3">
            <a:extLst>
              <a:ext uri="{FF2B5EF4-FFF2-40B4-BE49-F238E27FC236}">
                <a16:creationId xmlns:a16="http://schemas.microsoft.com/office/drawing/2014/main" id="{A0ECF482-9182-87E5-A078-0B2775C2E0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74" y="2558016"/>
            <a:ext cx="4361440" cy="1741967"/>
          </a:xfrm>
          <a:prstGeom prst="rect">
            <a:avLst/>
          </a:prstGeom>
        </p:spPr>
      </p:pic>
      <p:sp>
        <p:nvSpPr>
          <p:cNvPr id="7" name="文本框 6">
            <a:extLst>
              <a:ext uri="{FF2B5EF4-FFF2-40B4-BE49-F238E27FC236}">
                <a16:creationId xmlns:a16="http://schemas.microsoft.com/office/drawing/2014/main" id="{E5000DFD-4E91-7DE5-C970-83AFA99A1781}"/>
              </a:ext>
            </a:extLst>
          </p:cNvPr>
          <p:cNvSpPr txBox="1"/>
          <p:nvPr/>
        </p:nvSpPr>
        <p:spPr>
          <a:xfrm>
            <a:off x="4158933" y="6531949"/>
            <a:ext cx="3207026"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Logistic</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回归</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BEC63ECE-8657-4407-2F85-2EF21D6D3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415" y="4377745"/>
            <a:ext cx="2405393" cy="2317229"/>
          </a:xfrm>
          <a:prstGeom prst="rect">
            <a:avLst/>
          </a:prstGeom>
        </p:spPr>
      </p:pic>
      <p:pic>
        <p:nvPicPr>
          <p:cNvPr id="13" name="图片 12">
            <a:extLst>
              <a:ext uri="{FF2B5EF4-FFF2-40B4-BE49-F238E27FC236}">
                <a16:creationId xmlns:a16="http://schemas.microsoft.com/office/drawing/2014/main" id="{E22AC7A2-E01E-04D1-AB62-09C05CEC73F0}"/>
              </a:ext>
            </a:extLst>
          </p:cNvPr>
          <p:cNvPicPr>
            <a:picLocks noChangeAspect="1"/>
          </p:cNvPicPr>
          <p:nvPr/>
        </p:nvPicPr>
        <p:blipFill>
          <a:blip r:embed="rId4"/>
          <a:stretch>
            <a:fillRect/>
          </a:stretch>
        </p:blipFill>
        <p:spPr>
          <a:xfrm>
            <a:off x="4420348" y="2567509"/>
            <a:ext cx="3233024" cy="912441"/>
          </a:xfrm>
          <a:prstGeom prst="rect">
            <a:avLst/>
          </a:prstGeom>
        </p:spPr>
      </p:pic>
      <p:pic>
        <p:nvPicPr>
          <p:cNvPr id="14" name="图片 13">
            <a:extLst>
              <a:ext uri="{FF2B5EF4-FFF2-40B4-BE49-F238E27FC236}">
                <a16:creationId xmlns:a16="http://schemas.microsoft.com/office/drawing/2014/main" id="{C0CD928D-F6FD-CF44-5741-CEC930CBF267}"/>
              </a:ext>
            </a:extLst>
          </p:cNvPr>
          <p:cNvPicPr>
            <a:picLocks noChangeAspect="1"/>
          </p:cNvPicPr>
          <p:nvPr/>
        </p:nvPicPr>
        <p:blipFill>
          <a:blip r:embed="rId5"/>
          <a:srcRect/>
          <a:stretch>
            <a:fillRect/>
          </a:stretch>
        </p:blipFill>
        <p:spPr bwMode="auto">
          <a:xfrm>
            <a:off x="4420348" y="3638177"/>
            <a:ext cx="3305810" cy="1834515"/>
          </a:xfrm>
          <a:prstGeom prst="rect">
            <a:avLst/>
          </a:prstGeom>
        </p:spPr>
      </p:pic>
      <p:pic>
        <p:nvPicPr>
          <p:cNvPr id="17" name="图片 16">
            <a:extLst>
              <a:ext uri="{FF2B5EF4-FFF2-40B4-BE49-F238E27FC236}">
                <a16:creationId xmlns:a16="http://schemas.microsoft.com/office/drawing/2014/main" id="{D3274EA8-669D-AE2F-F17E-2636379CC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2422" y="3355328"/>
            <a:ext cx="4066802" cy="3050346"/>
          </a:xfrm>
          <a:prstGeom prst="rect">
            <a:avLst/>
          </a:prstGeom>
        </p:spPr>
      </p:pic>
      <p:pic>
        <p:nvPicPr>
          <p:cNvPr id="19" name="图片 18">
            <a:extLst>
              <a:ext uri="{FF2B5EF4-FFF2-40B4-BE49-F238E27FC236}">
                <a16:creationId xmlns:a16="http://schemas.microsoft.com/office/drawing/2014/main" id="{D807E7D5-1CF9-B790-84F3-BB5E8347DC81}"/>
              </a:ext>
            </a:extLst>
          </p:cNvPr>
          <p:cNvPicPr>
            <a:picLocks noChangeAspect="1"/>
          </p:cNvPicPr>
          <p:nvPr/>
        </p:nvPicPr>
        <p:blipFill>
          <a:blip r:embed="rId7"/>
          <a:stretch>
            <a:fillRect/>
          </a:stretch>
        </p:blipFill>
        <p:spPr>
          <a:xfrm>
            <a:off x="7789636" y="2647089"/>
            <a:ext cx="4297962" cy="762258"/>
          </a:xfrm>
          <a:prstGeom prst="rect">
            <a:avLst/>
          </a:prstGeom>
        </p:spPr>
      </p:pic>
    </p:spTree>
    <p:extLst>
      <p:ext uri="{BB962C8B-B14F-4D97-AF65-F5344CB8AC3E}">
        <p14:creationId xmlns:p14="http://schemas.microsoft.com/office/powerpoint/2010/main" val="17326686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3779881"/>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模型一：</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采用</a:t>
            </a:r>
            <a:r>
              <a:rPr lang="en-US" altLang="zh-CN" b="1" dirty="0">
                <a:gradFill>
                  <a:gsLst>
                    <a:gs pos="0">
                      <a:srgbClr val="8DB108"/>
                    </a:gs>
                    <a:gs pos="100000">
                      <a:srgbClr val="456818"/>
                    </a:gs>
                  </a:gsLst>
                  <a:lin ang="2700000" scaled="0"/>
                </a:gradFill>
                <a:latin typeface="Arial"/>
                <a:ea typeface="微软雅黑"/>
                <a:sym typeface="Arial"/>
              </a:rPr>
              <a:t>Logistic</a:t>
            </a:r>
            <a:r>
              <a:rPr lang="zh-CN" altLang="en-US" b="1" dirty="0">
                <a:gradFill>
                  <a:gsLst>
                    <a:gs pos="0">
                      <a:srgbClr val="8DB108"/>
                    </a:gs>
                    <a:gs pos="100000">
                      <a:srgbClr val="456818"/>
                    </a:gs>
                  </a:gsLst>
                  <a:lin ang="2700000" scaled="0"/>
                </a:gradFill>
                <a:latin typeface="Arial"/>
                <a:ea typeface="微软雅黑"/>
                <a:sym typeface="Arial"/>
              </a:rPr>
              <a:t>逻辑回归，建立逻辑回归方程，算出模型拟合优度，算出</a:t>
            </a:r>
            <a:r>
              <a:rPr lang="en-US" altLang="zh-CN" b="1" dirty="0">
                <a:gradFill>
                  <a:gsLst>
                    <a:gs pos="0">
                      <a:srgbClr val="8DB108"/>
                    </a:gs>
                    <a:gs pos="100000">
                      <a:srgbClr val="456818"/>
                    </a:gs>
                  </a:gsLst>
                  <a:lin ang="2700000" scaled="0"/>
                </a:gradFill>
                <a:latin typeface="Arial"/>
                <a:ea typeface="微软雅黑"/>
                <a:sym typeface="Arial"/>
              </a:rPr>
              <a:t>OR</a:t>
            </a:r>
            <a:r>
              <a:rPr lang="zh-CN" altLang="en-US" b="1" dirty="0">
                <a:gradFill>
                  <a:gsLst>
                    <a:gs pos="0">
                      <a:srgbClr val="8DB108"/>
                    </a:gs>
                    <a:gs pos="100000">
                      <a:srgbClr val="456818"/>
                    </a:gs>
                  </a:gsLst>
                  <a:lin ang="2700000" scaled="0"/>
                </a:gradFill>
                <a:latin typeface="Arial"/>
                <a:ea typeface="微软雅黑"/>
                <a:sym typeface="Arial"/>
              </a:rPr>
              <a:t>值及其</a:t>
            </a:r>
            <a:r>
              <a:rPr lang="en-US" altLang="zh-CN" b="1" dirty="0">
                <a:gradFill>
                  <a:gsLst>
                    <a:gs pos="0">
                      <a:srgbClr val="8DB108"/>
                    </a:gs>
                    <a:gs pos="100000">
                      <a:srgbClr val="456818"/>
                    </a:gs>
                  </a:gsLst>
                  <a:lin ang="2700000" scaled="0"/>
                </a:gradFill>
                <a:latin typeface="Arial"/>
                <a:ea typeface="微软雅黑"/>
                <a:sym typeface="Arial"/>
              </a:rPr>
              <a:t>95%</a:t>
            </a:r>
            <a:r>
              <a:rPr lang="zh-CN" altLang="en-US" b="1" dirty="0">
                <a:gradFill>
                  <a:gsLst>
                    <a:gs pos="0">
                      <a:srgbClr val="8DB108"/>
                    </a:gs>
                    <a:gs pos="100000">
                      <a:srgbClr val="456818"/>
                    </a:gs>
                  </a:gsLst>
                  <a:lin ang="2700000" scaled="0"/>
                </a:gradFill>
                <a:latin typeface="Arial"/>
                <a:ea typeface="微软雅黑"/>
                <a:sym typeface="Arial"/>
              </a:rPr>
              <a:t>置信区间</a:t>
            </a:r>
            <a:endParaRPr lang="en-US" altLang="zh-CN" b="1" dirty="0">
              <a:gradFill>
                <a:gsLst>
                  <a:gs pos="0">
                    <a:srgbClr val="8DB108"/>
                  </a:gs>
                  <a:gs pos="100000">
                    <a:srgbClr val="456818"/>
                  </a:gs>
                </a:gsLst>
                <a:lin ang="2700000" scaled="0"/>
              </a:gradFill>
              <a:latin typeface="Arial"/>
              <a:ea typeface="微软雅黑"/>
              <a:sym typeface="Arial"/>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通过逐步多元回归分析，确定了与肥胖风险相关的四个自变量：家族肥胖史、经常食用高热量食物、餐间食物摄入、饮水量。这些变量与肥胖风险之间存在显著相关性（</a:t>
            </a:r>
            <a:r>
              <a:rPr lang="en-US" altLang="zh-CN" dirty="0">
                <a:latin typeface="宋体" panose="02010600030101010101" pitchFamily="2" charset="-122"/>
                <a:ea typeface="宋体" panose="02010600030101010101" pitchFamily="2" charset="-122"/>
              </a:rPr>
              <a:t>P&lt;0.05</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模型拟合优度检验显示，模型拟合良好，其</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自然对数和皮尔逊卡方值均表明模型的统计学显著性。模型评估结果显示，准确率、召回率、精确率和</a:t>
            </a:r>
            <a:r>
              <a:rPr lang="en-US" altLang="zh-CN" dirty="0">
                <a:latin typeface="宋体" panose="02010600030101010101" pitchFamily="2" charset="-122"/>
                <a:ea typeface="宋体" panose="02010600030101010101" pitchFamily="2" charset="-122"/>
              </a:rPr>
              <a:t>F1</a:t>
            </a:r>
            <a:r>
              <a:rPr lang="zh-CN" altLang="en-US" dirty="0">
                <a:latin typeface="宋体" panose="02010600030101010101" pitchFamily="2" charset="-122"/>
                <a:ea typeface="宋体" panose="02010600030101010101" pitchFamily="2" charset="-122"/>
              </a:rPr>
              <a:t>分数均超过</a:t>
            </a:r>
            <a:r>
              <a:rPr lang="en-US" altLang="zh-CN" dirty="0">
                <a:latin typeface="宋体" panose="02010600030101010101" pitchFamily="2" charset="-122"/>
                <a:ea typeface="宋体" panose="02010600030101010101" pitchFamily="2" charset="-122"/>
              </a:rPr>
              <a:t>90%</a:t>
            </a:r>
            <a:r>
              <a:rPr lang="zh-CN" altLang="en-US" dirty="0">
                <a:latin typeface="宋体" panose="02010600030101010101" pitchFamily="2" charset="-122"/>
                <a:ea typeface="宋体" panose="02010600030101010101" pitchFamily="2" charset="-122"/>
              </a:rPr>
              <a:t>，其中训练集的指标高达</a:t>
            </a:r>
            <a:r>
              <a:rPr lang="en-US" altLang="zh-CN" dirty="0">
                <a:latin typeface="宋体" panose="02010600030101010101" pitchFamily="2" charset="-122"/>
                <a:ea typeface="宋体" panose="02010600030101010101" pitchFamily="2" charset="-122"/>
              </a:rPr>
              <a:t>95%</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曲线分析显示，不同肥胖类型的曲线下面积（</a:t>
            </a:r>
            <a:r>
              <a:rPr lang="en-US" altLang="zh-CN" dirty="0">
                <a:latin typeface="宋体" panose="02010600030101010101" pitchFamily="2" charset="-122"/>
                <a:ea typeface="宋体" panose="02010600030101010101" pitchFamily="2" charset="-122"/>
              </a:rPr>
              <a:t>AUC</a:t>
            </a:r>
            <a:r>
              <a:rPr lang="zh-CN" altLang="en-US" dirty="0">
                <a:latin typeface="宋体" panose="02010600030101010101" pitchFamily="2" charset="-122"/>
                <a:ea typeface="宋体" panose="02010600030101010101" pitchFamily="2" charset="-122"/>
              </a:rPr>
              <a:t>）差异显著，其中</a:t>
            </a:r>
            <a:r>
              <a:rPr lang="zh-CN" altLang="en-US" b="1" dirty="0">
                <a:gradFill>
                  <a:gsLst>
                    <a:gs pos="0">
                      <a:srgbClr val="8DB108"/>
                    </a:gs>
                    <a:gs pos="100000">
                      <a:srgbClr val="456818"/>
                    </a:gs>
                  </a:gsLst>
                  <a:lin ang="2700000" scaled="0"/>
                </a:gradFill>
                <a:latin typeface="Arial"/>
                <a:ea typeface="微软雅黑"/>
              </a:rPr>
              <a:t>肥胖</a:t>
            </a:r>
            <a:r>
              <a:rPr lang="en-US" altLang="zh-CN" b="1" dirty="0">
                <a:gradFill>
                  <a:gsLst>
                    <a:gs pos="0">
                      <a:srgbClr val="8DB108"/>
                    </a:gs>
                    <a:gs pos="100000">
                      <a:srgbClr val="456818"/>
                    </a:gs>
                  </a:gsLst>
                  <a:lin ang="2700000" scaled="0"/>
                </a:gradFill>
                <a:latin typeface="Arial"/>
                <a:ea typeface="微软雅黑"/>
              </a:rPr>
              <a:t>III</a:t>
            </a:r>
            <a:r>
              <a:rPr lang="zh-CN" altLang="en-US" b="1" dirty="0">
                <a:gradFill>
                  <a:gsLst>
                    <a:gs pos="0">
                      <a:srgbClr val="8DB108"/>
                    </a:gs>
                    <a:gs pos="100000">
                      <a:srgbClr val="456818"/>
                    </a:gs>
                  </a:gsLst>
                  <a:lin ang="2700000" scaled="0"/>
                </a:gradFill>
                <a:latin typeface="Arial"/>
                <a:ea typeface="微软雅黑"/>
              </a:rPr>
              <a:t>型的</a:t>
            </a:r>
            <a:r>
              <a:rPr lang="en-US" altLang="zh-CN" b="1" dirty="0">
                <a:gradFill>
                  <a:gsLst>
                    <a:gs pos="0">
                      <a:srgbClr val="8DB108"/>
                    </a:gs>
                    <a:gs pos="100000">
                      <a:srgbClr val="456818"/>
                    </a:gs>
                  </a:gsLst>
                  <a:lin ang="2700000" scaled="0"/>
                </a:gradFill>
                <a:latin typeface="Arial"/>
                <a:ea typeface="微软雅黑"/>
              </a:rPr>
              <a:t>AUC</a:t>
            </a:r>
            <a:r>
              <a:rPr lang="zh-CN" altLang="en-US" b="1" dirty="0">
                <a:gradFill>
                  <a:gsLst>
                    <a:gs pos="0">
                      <a:srgbClr val="8DB108"/>
                    </a:gs>
                    <a:gs pos="100000">
                      <a:srgbClr val="456818"/>
                    </a:gs>
                  </a:gsLst>
                  <a:lin ang="2700000" scaled="0"/>
                </a:gradFill>
                <a:latin typeface="Arial"/>
                <a:ea typeface="微软雅黑"/>
              </a:rPr>
              <a:t>达到</a:t>
            </a:r>
            <a:r>
              <a:rPr lang="en-US" altLang="zh-CN" b="1" dirty="0">
                <a:gradFill>
                  <a:gsLst>
                    <a:gs pos="0">
                      <a:srgbClr val="8DB108"/>
                    </a:gs>
                    <a:gs pos="100000">
                      <a:srgbClr val="456818"/>
                    </a:gs>
                  </a:gsLst>
                  <a:lin ang="2700000" scaled="0"/>
                </a:gradFill>
                <a:latin typeface="Arial"/>
                <a:ea typeface="微软雅黑"/>
              </a:rPr>
              <a:t>1.000</a:t>
            </a:r>
            <a:r>
              <a:rPr lang="zh-CN" altLang="en-US" dirty="0">
                <a:latin typeface="宋体" panose="02010600030101010101" pitchFamily="2" charset="-122"/>
                <a:ea typeface="宋体" panose="02010600030101010101" pitchFamily="2" charset="-122"/>
              </a:rPr>
              <a:t>，表示模型对这一类别的</a:t>
            </a:r>
            <a:r>
              <a:rPr lang="zh-CN" altLang="en-US" b="1" dirty="0">
                <a:gradFill>
                  <a:gsLst>
                    <a:gs pos="0">
                      <a:srgbClr val="8DB108"/>
                    </a:gs>
                    <a:gs pos="100000">
                      <a:srgbClr val="456818"/>
                    </a:gs>
                  </a:gsLst>
                  <a:lin ang="2700000" scaled="0"/>
                </a:gradFill>
                <a:latin typeface="Arial"/>
                <a:ea typeface="微软雅黑"/>
              </a:rPr>
              <a:t>预测准确率最高</a:t>
            </a:r>
            <a:r>
              <a:rPr lang="zh-CN" altLang="en-US" dirty="0">
                <a:latin typeface="宋体" panose="02010600030101010101" pitchFamily="2" charset="-122"/>
                <a:ea typeface="宋体" panose="02010600030101010101" pitchFamily="2" charset="-122"/>
              </a:rPr>
              <a:t>。</a:t>
            </a:r>
            <a:endParaRPr lang="en-US" altLang="zh-CN" b="1" dirty="0">
              <a:gradFill>
                <a:gsLst>
                  <a:gs pos="0">
                    <a:srgbClr val="8DB108"/>
                  </a:gs>
                  <a:gs pos="100000">
                    <a:srgbClr val="456818"/>
                  </a:gs>
                </a:gsLst>
                <a:lin ang="2700000" scaled="0"/>
              </a:gradFill>
              <a:latin typeface="Arial"/>
              <a:ea typeface="微软雅黑"/>
              <a:sym typeface="Arial"/>
            </a:endParaRPr>
          </a:p>
        </p:txBody>
      </p:sp>
    </p:spTree>
    <p:extLst>
      <p:ext uri="{BB962C8B-B14F-4D97-AF65-F5344CB8AC3E}">
        <p14:creationId xmlns:p14="http://schemas.microsoft.com/office/powerpoint/2010/main" val="35356040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873957"/>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模型二：</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使用随机森林分类算法构建模型</a:t>
            </a:r>
            <a:endParaRPr lang="en-US" altLang="zh-CN" b="1" dirty="0">
              <a:gradFill>
                <a:gsLst>
                  <a:gs pos="0">
                    <a:srgbClr val="8DB108"/>
                  </a:gs>
                  <a:gs pos="100000">
                    <a:srgbClr val="456818"/>
                  </a:gs>
                </a:gsLst>
                <a:lin ang="2700000" scaled="0"/>
              </a:gradFill>
              <a:latin typeface="Arial"/>
              <a:ea typeface="微软雅黑"/>
              <a:sym typeface="Arial"/>
            </a:endParaRPr>
          </a:p>
        </p:txBody>
      </p:sp>
      <p:sp>
        <p:nvSpPr>
          <p:cNvPr id="7" name="文本框 6">
            <a:extLst>
              <a:ext uri="{FF2B5EF4-FFF2-40B4-BE49-F238E27FC236}">
                <a16:creationId xmlns:a16="http://schemas.microsoft.com/office/drawing/2014/main" id="{E5000DFD-4E91-7DE5-C970-83AFA99A1781}"/>
              </a:ext>
            </a:extLst>
          </p:cNvPr>
          <p:cNvSpPr txBox="1"/>
          <p:nvPr/>
        </p:nvSpPr>
        <p:spPr>
          <a:xfrm>
            <a:off x="4158933" y="6531949"/>
            <a:ext cx="3207026"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随机森林分类算法构建模型</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0042C46-658B-6741-69E9-13A66F0F55EA}"/>
              </a:ext>
            </a:extLst>
          </p:cNvPr>
          <p:cNvPicPr>
            <a:picLocks noChangeAspect="1"/>
          </p:cNvPicPr>
          <p:nvPr/>
        </p:nvPicPr>
        <p:blipFill>
          <a:blip r:embed="rId2"/>
          <a:stretch>
            <a:fillRect/>
          </a:stretch>
        </p:blipFill>
        <p:spPr>
          <a:xfrm>
            <a:off x="512849" y="2538284"/>
            <a:ext cx="3447477" cy="1695786"/>
          </a:xfrm>
          <a:prstGeom prst="rect">
            <a:avLst/>
          </a:prstGeom>
        </p:spPr>
      </p:pic>
      <p:pic>
        <p:nvPicPr>
          <p:cNvPr id="12" name="图片 11">
            <a:extLst>
              <a:ext uri="{FF2B5EF4-FFF2-40B4-BE49-F238E27FC236}">
                <a16:creationId xmlns:a16="http://schemas.microsoft.com/office/drawing/2014/main" id="{101A2EB3-26BC-BBCB-FD44-04DDBD95D91A}"/>
              </a:ext>
            </a:extLst>
          </p:cNvPr>
          <p:cNvPicPr>
            <a:picLocks noChangeAspect="1"/>
          </p:cNvPicPr>
          <p:nvPr/>
        </p:nvPicPr>
        <p:blipFill>
          <a:blip r:embed="rId3"/>
          <a:stretch>
            <a:fillRect/>
          </a:stretch>
        </p:blipFill>
        <p:spPr>
          <a:xfrm>
            <a:off x="524966" y="4309583"/>
            <a:ext cx="3525396" cy="2385391"/>
          </a:xfrm>
          <a:prstGeom prst="rect">
            <a:avLst/>
          </a:prstGeom>
        </p:spPr>
      </p:pic>
      <p:pic>
        <p:nvPicPr>
          <p:cNvPr id="16" name="图片 15">
            <a:extLst>
              <a:ext uri="{FF2B5EF4-FFF2-40B4-BE49-F238E27FC236}">
                <a16:creationId xmlns:a16="http://schemas.microsoft.com/office/drawing/2014/main" id="{9DB42950-54F7-4159-F5A4-CC873D51D8AC}"/>
              </a:ext>
            </a:extLst>
          </p:cNvPr>
          <p:cNvPicPr>
            <a:picLocks noChangeAspect="1"/>
          </p:cNvPicPr>
          <p:nvPr/>
        </p:nvPicPr>
        <p:blipFill>
          <a:blip r:embed="rId4"/>
          <a:stretch>
            <a:fillRect/>
          </a:stretch>
        </p:blipFill>
        <p:spPr>
          <a:xfrm>
            <a:off x="4260161" y="2433920"/>
            <a:ext cx="3105798" cy="2647824"/>
          </a:xfrm>
          <a:prstGeom prst="rect">
            <a:avLst/>
          </a:prstGeom>
        </p:spPr>
      </p:pic>
      <p:pic>
        <p:nvPicPr>
          <p:cNvPr id="20" name="图片 19">
            <a:extLst>
              <a:ext uri="{FF2B5EF4-FFF2-40B4-BE49-F238E27FC236}">
                <a16:creationId xmlns:a16="http://schemas.microsoft.com/office/drawing/2014/main" id="{6FE9C5E7-E579-5357-EF2A-F7583F790359}"/>
              </a:ext>
            </a:extLst>
          </p:cNvPr>
          <p:cNvPicPr>
            <a:picLocks noChangeAspect="1"/>
          </p:cNvPicPr>
          <p:nvPr/>
        </p:nvPicPr>
        <p:blipFill>
          <a:blip r:embed="rId5"/>
          <a:stretch>
            <a:fillRect/>
          </a:stretch>
        </p:blipFill>
        <p:spPr>
          <a:xfrm>
            <a:off x="5495116" y="5667007"/>
            <a:ext cx="4033198" cy="697430"/>
          </a:xfrm>
          <a:prstGeom prst="rect">
            <a:avLst/>
          </a:prstGeom>
        </p:spPr>
      </p:pic>
      <p:pic>
        <p:nvPicPr>
          <p:cNvPr id="21" name="图片 20">
            <a:extLst>
              <a:ext uri="{FF2B5EF4-FFF2-40B4-BE49-F238E27FC236}">
                <a16:creationId xmlns:a16="http://schemas.microsoft.com/office/drawing/2014/main" id="{CB700852-74F8-2D38-32B6-DC3C2C9F1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2220" y="2151740"/>
            <a:ext cx="4558566" cy="3419199"/>
          </a:xfrm>
          <a:prstGeom prst="rect">
            <a:avLst/>
          </a:prstGeom>
        </p:spPr>
      </p:pic>
    </p:spTree>
    <p:extLst>
      <p:ext uri="{BB962C8B-B14F-4D97-AF65-F5344CB8AC3E}">
        <p14:creationId xmlns:p14="http://schemas.microsoft.com/office/powerpoint/2010/main" val="28392513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4193520"/>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模型二：</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使用随机森林分类算法构建模型</a:t>
            </a:r>
          </a:p>
          <a:p>
            <a:pPr lvl="1" algn="just">
              <a:lnSpc>
                <a:spcPct val="150000"/>
              </a:lnSpc>
            </a:pP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模型参数设置包括</a:t>
            </a:r>
            <a:r>
              <a:rPr lang="en-US" altLang="zh-CN" dirty="0">
                <a:latin typeface="宋体" panose="02010600030101010101" pitchFamily="2" charset="-122"/>
                <a:ea typeface="宋体" panose="02010600030101010101" pitchFamily="2" charset="-122"/>
              </a:rPr>
              <a:t>70%</a:t>
            </a:r>
            <a:r>
              <a:rPr lang="zh-CN" altLang="en-US" dirty="0">
                <a:latin typeface="宋体" panose="02010600030101010101" pitchFamily="2" charset="-122"/>
                <a:ea typeface="宋体" panose="02010600030101010101" pitchFamily="2" charset="-122"/>
              </a:rPr>
              <a:t>的数据用于训练、</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用于测试，</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次交叉验证，以及决策树数量、特征重要性、最大深度和叶子节点数量等参数的优化。</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模型评估结果显示，</a:t>
            </a:r>
            <a:r>
              <a:rPr lang="zh-CN" altLang="en-US" b="1" dirty="0">
                <a:gradFill>
                  <a:gsLst>
                    <a:gs pos="0">
                      <a:srgbClr val="8DB108"/>
                    </a:gs>
                    <a:gs pos="100000">
                      <a:srgbClr val="456818"/>
                    </a:gs>
                  </a:gsLst>
                  <a:lin ang="2700000" scaled="0"/>
                </a:gradFill>
                <a:latin typeface="Arial"/>
                <a:ea typeface="微软雅黑"/>
              </a:rPr>
              <a:t>准确率、召回率、精确率和</a:t>
            </a:r>
            <a:r>
              <a:rPr lang="en-US" altLang="zh-CN" b="1" dirty="0">
                <a:gradFill>
                  <a:gsLst>
                    <a:gs pos="0">
                      <a:srgbClr val="8DB108"/>
                    </a:gs>
                    <a:gs pos="100000">
                      <a:srgbClr val="456818"/>
                    </a:gs>
                  </a:gsLst>
                  <a:lin ang="2700000" scaled="0"/>
                </a:gradFill>
                <a:latin typeface="Arial"/>
                <a:ea typeface="微软雅黑"/>
              </a:rPr>
              <a:t>F1</a:t>
            </a:r>
            <a:r>
              <a:rPr lang="zh-CN" altLang="en-US" b="1" dirty="0">
                <a:gradFill>
                  <a:gsLst>
                    <a:gs pos="0">
                      <a:srgbClr val="8DB108"/>
                    </a:gs>
                    <a:gs pos="100000">
                      <a:srgbClr val="456818"/>
                    </a:gs>
                  </a:gsLst>
                  <a:lin ang="2700000" scaled="0"/>
                </a:gradFill>
                <a:latin typeface="Arial"/>
                <a:ea typeface="微软雅黑"/>
              </a:rPr>
              <a:t>分数均超过</a:t>
            </a:r>
            <a:r>
              <a:rPr lang="en-US" altLang="zh-CN" b="1" dirty="0">
                <a:gradFill>
                  <a:gsLst>
                    <a:gs pos="0">
                      <a:srgbClr val="8DB108"/>
                    </a:gs>
                    <a:gs pos="100000">
                      <a:srgbClr val="456818"/>
                    </a:gs>
                  </a:gsLst>
                  <a:lin ang="2700000" scaled="0"/>
                </a:gradFill>
                <a:latin typeface="Arial"/>
                <a:ea typeface="微软雅黑"/>
              </a:rPr>
              <a:t>98%</a:t>
            </a:r>
            <a:r>
              <a:rPr lang="zh-CN" altLang="en-US" dirty="0">
                <a:latin typeface="宋体" panose="02010600030101010101" pitchFamily="2" charset="-122"/>
                <a:ea typeface="宋体" panose="02010600030101010101" pitchFamily="2" charset="-122"/>
              </a:rPr>
              <a:t>，显示了模型的优异性能。</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曲线分析显示，</a:t>
            </a:r>
            <a:r>
              <a:rPr lang="zh-CN" altLang="en-US" b="1" dirty="0">
                <a:gradFill>
                  <a:gsLst>
                    <a:gs pos="0">
                      <a:srgbClr val="8DB108"/>
                    </a:gs>
                    <a:gs pos="100000">
                      <a:srgbClr val="456818"/>
                    </a:gs>
                  </a:gsLst>
                  <a:lin ang="2700000" scaled="0"/>
                </a:gradFill>
                <a:latin typeface="Arial"/>
                <a:ea typeface="微软雅黑"/>
              </a:rPr>
              <a:t>加权平均和宏观平均</a:t>
            </a:r>
            <a:r>
              <a:rPr lang="en-US" altLang="zh-CN" b="1" dirty="0">
                <a:gradFill>
                  <a:gsLst>
                    <a:gs pos="0">
                      <a:srgbClr val="8DB108"/>
                    </a:gs>
                    <a:gs pos="100000">
                      <a:srgbClr val="456818"/>
                    </a:gs>
                  </a:gsLst>
                  <a:lin ang="2700000" scaled="0"/>
                </a:gradFill>
                <a:latin typeface="Arial"/>
                <a:ea typeface="微软雅黑"/>
              </a:rPr>
              <a:t>ROC</a:t>
            </a:r>
            <a:r>
              <a:rPr lang="zh-CN" altLang="en-US" b="1" dirty="0">
                <a:gradFill>
                  <a:gsLst>
                    <a:gs pos="0">
                      <a:srgbClr val="8DB108"/>
                    </a:gs>
                    <a:gs pos="100000">
                      <a:srgbClr val="456818"/>
                    </a:gs>
                  </a:gsLst>
                  <a:lin ang="2700000" scaled="0"/>
                </a:gradFill>
                <a:latin typeface="Arial"/>
                <a:ea typeface="微软雅黑"/>
              </a:rPr>
              <a:t>曲线</a:t>
            </a:r>
            <a:r>
              <a:rPr lang="en-US" altLang="zh-CN" b="1" dirty="0">
                <a:gradFill>
                  <a:gsLst>
                    <a:gs pos="0">
                      <a:srgbClr val="8DB108"/>
                    </a:gs>
                    <a:gs pos="100000">
                      <a:srgbClr val="456818"/>
                    </a:gs>
                  </a:gsLst>
                  <a:lin ang="2700000" scaled="0"/>
                </a:gradFill>
                <a:latin typeface="Arial"/>
                <a:ea typeface="微软雅黑"/>
              </a:rPr>
              <a:t>AUC</a:t>
            </a:r>
            <a:r>
              <a:rPr lang="zh-CN" altLang="en-US" b="1" dirty="0">
                <a:gradFill>
                  <a:gsLst>
                    <a:gs pos="0">
                      <a:srgbClr val="8DB108"/>
                    </a:gs>
                    <a:gs pos="100000">
                      <a:srgbClr val="456818"/>
                    </a:gs>
                  </a:gsLst>
                  <a:lin ang="2700000" scaled="0"/>
                </a:gradFill>
                <a:latin typeface="Arial"/>
                <a:ea typeface="微软雅黑"/>
              </a:rPr>
              <a:t>值均高达</a:t>
            </a:r>
            <a:r>
              <a:rPr lang="en-US" altLang="zh-CN" b="1" dirty="0">
                <a:gradFill>
                  <a:gsLst>
                    <a:gs pos="0">
                      <a:srgbClr val="8DB108"/>
                    </a:gs>
                    <a:gs pos="100000">
                      <a:srgbClr val="456818"/>
                    </a:gs>
                  </a:gsLst>
                  <a:lin ang="2700000" scaled="0"/>
                </a:gradFill>
                <a:latin typeface="Arial"/>
                <a:ea typeface="微软雅黑"/>
              </a:rPr>
              <a:t>0.9998</a:t>
            </a:r>
            <a:r>
              <a:rPr lang="zh-CN" altLang="en-US" dirty="0">
                <a:latin typeface="宋体" panose="02010600030101010101" pitchFamily="2" charset="-122"/>
                <a:ea typeface="宋体" panose="02010600030101010101" pitchFamily="2" charset="-122"/>
              </a:rPr>
              <a:t>，表明模型在整体上具有极高的分类准确性。</a:t>
            </a:r>
            <a:r>
              <a:rPr lang="zh-CN" altLang="en-US" b="1" dirty="0">
                <a:gradFill>
                  <a:gsLst>
                    <a:gs pos="0">
                      <a:srgbClr val="8DB108"/>
                    </a:gs>
                    <a:gs pos="100000">
                      <a:srgbClr val="456818"/>
                    </a:gs>
                  </a:gsLst>
                  <a:lin ang="2700000" scaled="0"/>
                </a:gradFill>
                <a:latin typeface="Arial"/>
                <a:ea typeface="微软雅黑"/>
              </a:rPr>
              <a:t>类别</a:t>
            </a:r>
            <a:r>
              <a:rPr lang="en-US" altLang="zh-CN" b="1" dirty="0">
                <a:gradFill>
                  <a:gsLst>
                    <a:gs pos="0">
                      <a:srgbClr val="8DB108"/>
                    </a:gs>
                    <a:gs pos="100000">
                      <a:srgbClr val="456818"/>
                    </a:gs>
                  </a:gsLst>
                  <a:lin ang="2700000" scaled="0"/>
                </a:gradFill>
                <a:latin typeface="Arial"/>
                <a:ea typeface="微软雅黑"/>
              </a:rPr>
              <a:t>2</a:t>
            </a:r>
            <a:r>
              <a:rPr lang="zh-CN" altLang="en-US" b="1" dirty="0">
                <a:gradFill>
                  <a:gsLst>
                    <a:gs pos="0">
                      <a:srgbClr val="8DB108"/>
                    </a:gs>
                    <a:gs pos="100000">
                      <a:srgbClr val="456818"/>
                    </a:gs>
                  </a:gsLst>
                  <a:lin ang="2700000" scaled="0"/>
                </a:gradFill>
                <a:latin typeface="Arial"/>
                <a:ea typeface="微软雅黑"/>
              </a:rPr>
              <a:t>、</a:t>
            </a:r>
            <a:r>
              <a:rPr lang="en-US" altLang="zh-CN" b="1" dirty="0">
                <a:gradFill>
                  <a:gsLst>
                    <a:gs pos="0">
                      <a:srgbClr val="8DB108"/>
                    </a:gs>
                    <a:gs pos="100000">
                      <a:srgbClr val="456818"/>
                    </a:gs>
                  </a:gsLst>
                  <a:lin ang="2700000" scaled="0"/>
                </a:gradFill>
                <a:latin typeface="Arial"/>
                <a:ea typeface="微软雅黑"/>
              </a:rPr>
              <a:t>3</a:t>
            </a:r>
            <a:r>
              <a:rPr lang="zh-CN" altLang="en-US" b="1" dirty="0">
                <a:gradFill>
                  <a:gsLst>
                    <a:gs pos="0">
                      <a:srgbClr val="8DB108"/>
                    </a:gs>
                    <a:gs pos="100000">
                      <a:srgbClr val="456818"/>
                    </a:gs>
                  </a:gsLst>
                  <a:lin ang="2700000" scaled="0"/>
                </a:gradFill>
                <a:latin typeface="Arial"/>
                <a:ea typeface="微软雅黑"/>
              </a:rPr>
              <a:t>、</a:t>
            </a:r>
            <a:r>
              <a:rPr lang="en-US" altLang="zh-CN" b="1" dirty="0">
                <a:gradFill>
                  <a:gsLst>
                    <a:gs pos="0">
                      <a:srgbClr val="8DB108"/>
                    </a:gs>
                    <a:gs pos="100000">
                      <a:srgbClr val="456818"/>
                    </a:gs>
                  </a:gsLst>
                  <a:lin ang="2700000" scaled="0"/>
                </a:gradFill>
                <a:latin typeface="Arial"/>
                <a:ea typeface="微软雅黑"/>
              </a:rPr>
              <a:t>4</a:t>
            </a:r>
            <a:r>
              <a:rPr lang="zh-CN" altLang="en-US" b="1" dirty="0">
                <a:gradFill>
                  <a:gsLst>
                    <a:gs pos="0">
                      <a:srgbClr val="8DB108"/>
                    </a:gs>
                    <a:gs pos="100000">
                      <a:srgbClr val="456818"/>
                    </a:gs>
                  </a:gsLst>
                  <a:lin ang="2700000" scaled="0"/>
                </a:gradFill>
                <a:latin typeface="Arial"/>
                <a:ea typeface="微软雅黑"/>
              </a:rPr>
              <a:t>和</a:t>
            </a:r>
            <a:r>
              <a:rPr lang="en-US" altLang="zh-CN" b="1" dirty="0">
                <a:gradFill>
                  <a:gsLst>
                    <a:gs pos="0">
                      <a:srgbClr val="8DB108"/>
                    </a:gs>
                    <a:gs pos="100000">
                      <a:srgbClr val="456818"/>
                    </a:gs>
                  </a:gsLst>
                  <a:lin ang="2700000" scaled="0"/>
                </a:gradFill>
                <a:latin typeface="Arial"/>
                <a:ea typeface="微软雅黑"/>
              </a:rPr>
              <a:t>6</a:t>
            </a:r>
            <a:r>
              <a:rPr lang="zh-CN" altLang="en-US" b="1" dirty="0">
                <a:gradFill>
                  <a:gsLst>
                    <a:gs pos="0">
                      <a:srgbClr val="8DB108"/>
                    </a:gs>
                    <a:gs pos="100000">
                      <a:srgbClr val="456818"/>
                    </a:gs>
                  </a:gsLst>
                  <a:lin ang="2700000" scaled="0"/>
                </a:gradFill>
                <a:latin typeface="Arial"/>
                <a:ea typeface="微软雅黑"/>
              </a:rPr>
              <a:t>的</a:t>
            </a:r>
            <a:r>
              <a:rPr lang="en-US" altLang="zh-CN" b="1" dirty="0">
                <a:gradFill>
                  <a:gsLst>
                    <a:gs pos="0">
                      <a:srgbClr val="8DB108"/>
                    </a:gs>
                    <a:gs pos="100000">
                      <a:srgbClr val="456818"/>
                    </a:gs>
                  </a:gsLst>
                  <a:lin ang="2700000" scaled="0"/>
                </a:gradFill>
                <a:latin typeface="Arial"/>
                <a:ea typeface="微软雅黑"/>
              </a:rPr>
              <a:t>AUC</a:t>
            </a:r>
            <a:r>
              <a:rPr lang="zh-CN" altLang="en-US" b="1" dirty="0">
                <a:gradFill>
                  <a:gsLst>
                    <a:gs pos="0">
                      <a:srgbClr val="8DB108"/>
                    </a:gs>
                    <a:gs pos="100000">
                      <a:srgbClr val="456818"/>
                    </a:gs>
                  </a:gsLst>
                  <a:lin ang="2700000" scaled="0"/>
                </a:gradFill>
                <a:latin typeface="Arial"/>
                <a:ea typeface="微软雅黑"/>
              </a:rPr>
              <a:t>值达到</a:t>
            </a:r>
            <a:r>
              <a:rPr lang="en-US" altLang="zh-CN" b="1" dirty="0">
                <a:gradFill>
                  <a:gsLst>
                    <a:gs pos="0">
                      <a:srgbClr val="8DB108"/>
                    </a:gs>
                    <a:gs pos="100000">
                      <a:srgbClr val="456818"/>
                    </a:gs>
                  </a:gsLst>
                  <a:lin ang="2700000" scaled="0"/>
                </a:gradFill>
                <a:latin typeface="Arial"/>
                <a:ea typeface="微软雅黑"/>
              </a:rPr>
              <a:t>1.0000</a:t>
            </a:r>
            <a:r>
              <a:rPr lang="zh-CN" altLang="en-US" dirty="0">
                <a:latin typeface="宋体" panose="02010600030101010101" pitchFamily="2" charset="-122"/>
                <a:ea typeface="宋体" panose="02010600030101010101" pitchFamily="2" charset="-122"/>
              </a:rPr>
              <a:t>，显示模型在这些类别上具有极高的精确度。模型的</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曲线形态紧密贴合左上角，表明了模型在假正率较低的情况下实现高召回率的能力。</a:t>
            </a:r>
            <a:endParaRPr lang="en-US" altLang="zh-CN" b="1" dirty="0">
              <a:gradFill>
                <a:gsLst>
                  <a:gs pos="0">
                    <a:srgbClr val="8DB108"/>
                  </a:gs>
                  <a:gs pos="100000">
                    <a:srgbClr val="456818"/>
                  </a:gs>
                </a:gsLst>
                <a:lin ang="2700000" scaled="0"/>
              </a:gradFill>
              <a:latin typeface="Arial"/>
              <a:ea typeface="微软雅黑"/>
              <a:sym typeface="Arial"/>
            </a:endParaRPr>
          </a:p>
        </p:txBody>
      </p:sp>
    </p:spTree>
    <p:extLst>
      <p:ext uri="{BB962C8B-B14F-4D97-AF65-F5344CB8AC3E}">
        <p14:creationId xmlns:p14="http://schemas.microsoft.com/office/powerpoint/2010/main" val="170001359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95C2306-A511-0DE8-5E6C-7BBD3BFCB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014" y="2194993"/>
            <a:ext cx="4954423" cy="3716116"/>
          </a:xfrm>
          <a:prstGeom prst="rect">
            <a:avLst/>
          </a:prstGeom>
        </p:spPr>
      </p:pic>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873957"/>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模型三：</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使用</a:t>
            </a:r>
            <a:r>
              <a:rPr lang="en-US" altLang="zh-CN" b="1" dirty="0" err="1">
                <a:gradFill>
                  <a:gsLst>
                    <a:gs pos="0">
                      <a:srgbClr val="8DB108"/>
                    </a:gs>
                    <a:gs pos="100000">
                      <a:srgbClr val="456818"/>
                    </a:gs>
                  </a:gsLst>
                  <a:lin ang="2700000" scaled="0"/>
                </a:gradFill>
                <a:latin typeface="Arial"/>
                <a:ea typeface="微软雅黑"/>
                <a:sym typeface="Arial"/>
              </a:rPr>
              <a:t>CatBoost</a:t>
            </a:r>
            <a:r>
              <a:rPr lang="zh-CN" altLang="en-US" b="1" dirty="0">
                <a:gradFill>
                  <a:gsLst>
                    <a:gs pos="0">
                      <a:srgbClr val="8DB108"/>
                    </a:gs>
                    <a:gs pos="100000">
                      <a:srgbClr val="456818"/>
                    </a:gs>
                  </a:gsLst>
                  <a:lin ang="2700000" scaled="0"/>
                </a:gradFill>
                <a:latin typeface="Arial"/>
                <a:ea typeface="微软雅黑"/>
                <a:sym typeface="Arial"/>
              </a:rPr>
              <a:t>分类器构建另一个模型，并同样进行了参数调优</a:t>
            </a:r>
            <a:endParaRPr lang="en-US" altLang="zh-CN" b="1" dirty="0">
              <a:gradFill>
                <a:gsLst>
                  <a:gs pos="0">
                    <a:srgbClr val="8DB108"/>
                  </a:gs>
                  <a:gs pos="100000">
                    <a:srgbClr val="456818"/>
                  </a:gs>
                </a:gsLst>
                <a:lin ang="2700000" scaled="0"/>
              </a:gradFill>
              <a:latin typeface="Arial"/>
              <a:ea typeface="微软雅黑"/>
              <a:sym typeface="Arial"/>
            </a:endParaRPr>
          </a:p>
        </p:txBody>
      </p:sp>
      <p:sp>
        <p:nvSpPr>
          <p:cNvPr id="7" name="文本框 6">
            <a:extLst>
              <a:ext uri="{FF2B5EF4-FFF2-40B4-BE49-F238E27FC236}">
                <a16:creationId xmlns:a16="http://schemas.microsoft.com/office/drawing/2014/main" id="{E5000DFD-4E91-7DE5-C970-83AFA99A1781}"/>
              </a:ext>
            </a:extLst>
          </p:cNvPr>
          <p:cNvSpPr txBox="1"/>
          <p:nvPr/>
        </p:nvSpPr>
        <p:spPr>
          <a:xfrm>
            <a:off x="3660851" y="6531948"/>
            <a:ext cx="5031450" cy="326051"/>
          </a:xfrm>
          <a:prstGeom prst="rect">
            <a:avLst/>
          </a:prstGeom>
          <a:noFill/>
        </p:spPr>
        <p:txBody>
          <a:bodyPr wrap="square">
            <a:spAutoFit/>
          </a:bodyPr>
          <a:lstStyle/>
          <a:p>
            <a:pPr indent="254000" algn="ctr">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图</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使用</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CatBoost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分类器构建另一个模型，并同样进行了参数调优</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BAB6E9F7-D269-A8E3-CA6D-DFC8FA8B92FC}"/>
              </a:ext>
            </a:extLst>
          </p:cNvPr>
          <p:cNvPicPr>
            <a:picLocks noChangeAspect="1"/>
          </p:cNvPicPr>
          <p:nvPr/>
        </p:nvPicPr>
        <p:blipFill>
          <a:blip r:embed="rId3"/>
          <a:stretch>
            <a:fillRect/>
          </a:stretch>
        </p:blipFill>
        <p:spPr>
          <a:xfrm>
            <a:off x="544425" y="2511244"/>
            <a:ext cx="3412705" cy="1232495"/>
          </a:xfrm>
          <a:prstGeom prst="rect">
            <a:avLst/>
          </a:prstGeom>
        </p:spPr>
      </p:pic>
      <p:pic>
        <p:nvPicPr>
          <p:cNvPr id="11" name="图片 10">
            <a:extLst>
              <a:ext uri="{FF2B5EF4-FFF2-40B4-BE49-F238E27FC236}">
                <a16:creationId xmlns:a16="http://schemas.microsoft.com/office/drawing/2014/main" id="{8F14759B-24FD-FFD0-4A12-9B74B6CBE03C}"/>
              </a:ext>
            </a:extLst>
          </p:cNvPr>
          <p:cNvPicPr>
            <a:picLocks noChangeAspect="1"/>
          </p:cNvPicPr>
          <p:nvPr/>
        </p:nvPicPr>
        <p:blipFill>
          <a:blip r:embed="rId4"/>
          <a:stretch>
            <a:fillRect/>
          </a:stretch>
        </p:blipFill>
        <p:spPr>
          <a:xfrm>
            <a:off x="4426192" y="2419524"/>
            <a:ext cx="2491004" cy="4226756"/>
          </a:xfrm>
          <a:prstGeom prst="rect">
            <a:avLst/>
          </a:prstGeom>
        </p:spPr>
      </p:pic>
      <p:pic>
        <p:nvPicPr>
          <p:cNvPr id="14" name="图片 13">
            <a:extLst>
              <a:ext uri="{FF2B5EF4-FFF2-40B4-BE49-F238E27FC236}">
                <a16:creationId xmlns:a16="http://schemas.microsoft.com/office/drawing/2014/main" id="{57C3F42A-A7AA-E028-4F39-0322E3E032BC}"/>
              </a:ext>
            </a:extLst>
          </p:cNvPr>
          <p:cNvPicPr>
            <a:picLocks noChangeAspect="1"/>
          </p:cNvPicPr>
          <p:nvPr/>
        </p:nvPicPr>
        <p:blipFill>
          <a:blip r:embed="rId5"/>
          <a:stretch>
            <a:fillRect/>
          </a:stretch>
        </p:blipFill>
        <p:spPr>
          <a:xfrm>
            <a:off x="553512" y="3743739"/>
            <a:ext cx="3486270" cy="2902541"/>
          </a:xfrm>
          <a:prstGeom prst="rect">
            <a:avLst/>
          </a:prstGeom>
        </p:spPr>
      </p:pic>
      <p:pic>
        <p:nvPicPr>
          <p:cNvPr id="17" name="图片 16">
            <a:extLst>
              <a:ext uri="{FF2B5EF4-FFF2-40B4-BE49-F238E27FC236}">
                <a16:creationId xmlns:a16="http://schemas.microsoft.com/office/drawing/2014/main" id="{ED69834C-C145-A882-2E8D-33B7E2B651BF}"/>
              </a:ext>
            </a:extLst>
          </p:cNvPr>
          <p:cNvPicPr>
            <a:picLocks noChangeAspect="1"/>
          </p:cNvPicPr>
          <p:nvPr/>
        </p:nvPicPr>
        <p:blipFill>
          <a:blip r:embed="rId6"/>
          <a:stretch>
            <a:fillRect/>
          </a:stretch>
        </p:blipFill>
        <p:spPr>
          <a:xfrm>
            <a:off x="7149547" y="5886533"/>
            <a:ext cx="3539141" cy="622582"/>
          </a:xfrm>
          <a:prstGeom prst="rect">
            <a:avLst/>
          </a:prstGeom>
        </p:spPr>
      </p:pic>
    </p:spTree>
    <p:extLst>
      <p:ext uri="{BB962C8B-B14F-4D97-AF65-F5344CB8AC3E}">
        <p14:creationId xmlns:p14="http://schemas.microsoft.com/office/powerpoint/2010/main" val="27894623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3">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944357"/>
            <a:ext cx="6086628" cy="830997"/>
          </a:xfrm>
          <a:prstGeom prst="rect">
            <a:avLst/>
          </a:prstGeom>
          <a:noFill/>
        </p:spPr>
        <p:txBody>
          <a:bodyPr wrap="square" rtlCol="0">
            <a:spAutoFit/>
          </a:bodyPr>
          <a:lstStyle/>
          <a:p>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研究主题</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01</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57804"/>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1837351" y="5226041"/>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ONE</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15" name="文本框 14"/>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112733270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2" presetClass="entr" presetSubtype="8" fill="hold" grpId="0" nodeType="withEffect">
                                  <p:stCondLst>
                                    <p:cond delay="25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53" presetClass="entr" presetSubtype="16"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16" presetClass="entr" presetSubtype="42" fill="hold" nodeType="withEffect">
                                  <p:stCondLst>
                                    <p:cond delay="750"/>
                                  </p:stCondLst>
                                  <p:childTnLst>
                                    <p:set>
                                      <p:cBhvr>
                                        <p:cTn id="34" dur="1" fill="hold">
                                          <p:stCondLst>
                                            <p:cond delay="0"/>
                                          </p:stCondLst>
                                        </p:cTn>
                                        <p:tgtEl>
                                          <p:spTgt spid="14"/>
                                        </p:tgtEl>
                                        <p:attrNameLst>
                                          <p:attrName>style.visibility</p:attrName>
                                        </p:attrNameLst>
                                      </p:cBhvr>
                                      <p:to>
                                        <p:strVal val="visible"/>
                                      </p:to>
                                    </p:set>
                                    <p:animEffect transition="in" filter="barn(outHorizontal)">
                                      <p:cBhvr>
                                        <p:cTn id="35" dur="500"/>
                                        <p:tgtEl>
                                          <p:spTgt spid="14"/>
                                        </p:tgtEl>
                                      </p:cBhvr>
                                    </p:animEffect>
                                  </p:childTnLst>
                                </p:cTn>
                              </p:par>
                              <p:par>
                                <p:cTn id="36" presetID="41" presetClass="entr" presetSubtype="0" fill="hold" grpId="0" nodeType="withEffect">
                                  <p:stCondLst>
                                    <p:cond delay="1250"/>
                                  </p:stCondLst>
                                  <p:iterate type="lt">
                                    <p:tmPct val="10000"/>
                                  </p:iterate>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9"/>
                                        </p:tgtEl>
                                        <p:attrNameLst>
                                          <p:attrName>ppt_y</p:attrName>
                                        </p:attrNameLst>
                                      </p:cBhvr>
                                      <p:tavLst>
                                        <p:tav tm="0">
                                          <p:val>
                                            <p:strVal val="#ppt_y"/>
                                          </p:val>
                                        </p:tav>
                                        <p:tav tm="100000">
                                          <p:val>
                                            <p:strVal val="#ppt_y"/>
                                          </p:val>
                                        </p:tav>
                                      </p:tavLst>
                                    </p:anim>
                                    <p:anim calcmode="lin" valueType="num">
                                      <p:cBhvr>
                                        <p:cTn id="4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39" y="446099"/>
            <a:ext cx="1620957" cy="719363"/>
            <a:chOff x="5296238" y="446099"/>
            <a:chExt cx="1620957" cy="719363"/>
          </a:xfrm>
        </p:grpSpPr>
        <p:sp>
          <p:nvSpPr>
            <p:cNvPr id="6" name="文本框 5"/>
            <p:cNvSpPr txBox="1"/>
            <p:nvPr/>
          </p:nvSpPr>
          <p:spPr>
            <a:xfrm>
              <a:off x="5296238"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模型构建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E47015C0-49C7-55D2-ED91-6B0A0AB79CFB}"/>
              </a:ext>
            </a:extLst>
          </p:cNvPr>
          <p:cNvSpPr txBox="1"/>
          <p:nvPr/>
        </p:nvSpPr>
        <p:spPr>
          <a:xfrm>
            <a:off x="1064550" y="1545567"/>
            <a:ext cx="10224052" cy="4193520"/>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模型三：</a:t>
            </a:r>
            <a:endParaRPr lang="en-US" altLang="zh-CN" b="1" dirty="0">
              <a:gradFill>
                <a:gsLst>
                  <a:gs pos="0">
                    <a:srgbClr val="8DB108"/>
                  </a:gs>
                  <a:gs pos="100000">
                    <a:srgbClr val="456818"/>
                  </a:gs>
                </a:gsLst>
                <a:lin ang="2700000" scaled="0"/>
              </a:gradFill>
              <a:latin typeface="Arial"/>
              <a:ea typeface="微软雅黑"/>
              <a:sym typeface="Arial"/>
            </a:endParaRPr>
          </a:p>
          <a:p>
            <a:pPr algn="just">
              <a:lnSpc>
                <a:spcPct val="150000"/>
              </a:lnSpc>
            </a:pPr>
            <a:r>
              <a:rPr lang="zh-CN" altLang="en-US" b="1" dirty="0">
                <a:gradFill>
                  <a:gsLst>
                    <a:gs pos="0">
                      <a:srgbClr val="8DB108"/>
                    </a:gs>
                    <a:gs pos="100000">
                      <a:srgbClr val="456818"/>
                    </a:gs>
                  </a:gsLst>
                  <a:lin ang="2700000" scaled="0"/>
                </a:gradFill>
                <a:latin typeface="Arial"/>
                <a:ea typeface="微软雅黑"/>
                <a:sym typeface="Arial"/>
              </a:rPr>
              <a:t>使用</a:t>
            </a:r>
            <a:r>
              <a:rPr lang="en-US" altLang="zh-CN" b="1" dirty="0" err="1">
                <a:gradFill>
                  <a:gsLst>
                    <a:gs pos="0">
                      <a:srgbClr val="8DB108"/>
                    </a:gs>
                    <a:gs pos="100000">
                      <a:srgbClr val="456818"/>
                    </a:gs>
                  </a:gsLst>
                  <a:lin ang="2700000" scaled="0"/>
                </a:gradFill>
                <a:latin typeface="Arial"/>
                <a:ea typeface="微软雅黑"/>
                <a:sym typeface="Arial"/>
              </a:rPr>
              <a:t>CatBoost</a:t>
            </a:r>
            <a:r>
              <a:rPr lang="zh-CN" altLang="en-US" b="1" dirty="0">
                <a:gradFill>
                  <a:gsLst>
                    <a:gs pos="0">
                      <a:srgbClr val="8DB108"/>
                    </a:gs>
                    <a:gs pos="100000">
                      <a:srgbClr val="456818"/>
                    </a:gs>
                  </a:gsLst>
                  <a:lin ang="2700000" scaled="0"/>
                </a:gradFill>
                <a:latin typeface="Arial"/>
                <a:ea typeface="微软雅黑"/>
                <a:sym typeface="Arial"/>
              </a:rPr>
              <a:t>分类器构建另一个模型，并同样进行了参数调优</a:t>
            </a:r>
            <a:endParaRPr lang="en-US" altLang="zh-CN" b="1" dirty="0">
              <a:gradFill>
                <a:gsLst>
                  <a:gs pos="0">
                    <a:srgbClr val="8DB108"/>
                  </a:gs>
                  <a:gs pos="100000">
                    <a:srgbClr val="456818"/>
                  </a:gs>
                </a:gsLst>
                <a:lin ang="2700000" scaled="0"/>
              </a:gradFill>
              <a:latin typeface="Arial"/>
              <a:ea typeface="微软雅黑"/>
              <a:sym typeface="Arial"/>
            </a:endParaRPr>
          </a:p>
          <a:p>
            <a:pPr lvl="1" algn="just">
              <a:lnSpc>
                <a:spcPct val="150000"/>
              </a:lnSpc>
            </a:pP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采用</a:t>
            </a:r>
            <a:r>
              <a:rPr lang="en-US" altLang="zh-CN" dirty="0" err="1">
                <a:latin typeface="宋体" panose="02010600030101010101" pitchFamily="2" charset="-122"/>
                <a:ea typeface="宋体" panose="02010600030101010101" pitchFamily="2" charset="-122"/>
              </a:rPr>
              <a:t>CatBoost</a:t>
            </a:r>
            <a:r>
              <a:rPr lang="zh-CN" altLang="en-US" dirty="0">
                <a:latin typeface="宋体" panose="02010600030101010101" pitchFamily="2" charset="-122"/>
                <a:ea typeface="宋体" panose="02010600030101010101" pitchFamily="2" charset="-122"/>
              </a:rPr>
              <a:t>分类器构建了第三个肥胖风险预测模型，并进行了参数调优。模型参数包括</a:t>
            </a:r>
            <a:r>
              <a:rPr lang="en-US" altLang="zh-CN" dirty="0">
                <a:latin typeface="宋体" panose="02010600030101010101" pitchFamily="2" charset="-122"/>
                <a:ea typeface="宋体" panose="02010600030101010101" pitchFamily="2" charset="-122"/>
              </a:rPr>
              <a:t>70%</a:t>
            </a:r>
            <a:r>
              <a:rPr lang="zh-CN" altLang="en-US" dirty="0">
                <a:latin typeface="宋体" panose="02010600030101010101" pitchFamily="2" charset="-122"/>
                <a:ea typeface="宋体" panose="02010600030101010101" pitchFamily="2" charset="-122"/>
              </a:rPr>
              <a:t>的数据用于训练、</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用于验证，</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次交叉验证，迭代次数</a:t>
            </a:r>
            <a:r>
              <a:rPr lang="en-US" altLang="zh-CN" dirty="0">
                <a:latin typeface="宋体" panose="02010600030101010101" pitchFamily="2" charset="-122"/>
                <a:ea typeface="宋体" panose="02010600030101010101" pitchFamily="2" charset="-122"/>
              </a:rPr>
              <a:t>100</a:t>
            </a:r>
            <a:r>
              <a:rPr lang="zh-CN" altLang="en-US" dirty="0">
                <a:latin typeface="宋体" panose="02010600030101010101" pitchFamily="2" charset="-122"/>
                <a:ea typeface="宋体" panose="02010600030101010101" pitchFamily="2" charset="-122"/>
              </a:rPr>
              <a:t>次，学习率</a:t>
            </a:r>
            <a:r>
              <a:rPr lang="en-US" altLang="zh-CN" dirty="0">
                <a:latin typeface="宋体" panose="02010600030101010101" pitchFamily="2" charset="-122"/>
                <a:ea typeface="宋体" panose="02010600030101010101" pitchFamily="2" charset="-122"/>
              </a:rPr>
              <a:t>0.1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L2</a:t>
            </a:r>
            <a:r>
              <a:rPr lang="zh-CN" altLang="en-US" dirty="0">
                <a:latin typeface="宋体" panose="02010600030101010101" pitchFamily="2" charset="-122"/>
                <a:ea typeface="宋体" panose="02010600030101010101" pitchFamily="2" charset="-122"/>
              </a:rPr>
              <a:t>正则项</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，树的最大深度</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，以及达到优化后继续迭代的次数</a:t>
            </a:r>
            <a:r>
              <a:rPr lang="en-US" altLang="zh-CN" dirty="0">
                <a:latin typeface="宋体" panose="02010600030101010101" pitchFamily="2" charset="-122"/>
                <a:ea typeface="宋体" panose="02010600030101010101" pitchFamily="2" charset="-122"/>
              </a:rPr>
              <a:t>20</a:t>
            </a:r>
            <a:r>
              <a:rPr lang="zh-CN" altLang="en-US" dirty="0">
                <a:latin typeface="宋体" panose="02010600030101010101" pitchFamily="2" charset="-122"/>
                <a:ea typeface="宋体" panose="02010600030101010101" pitchFamily="2" charset="-122"/>
              </a:rPr>
              <a:t>次。</a:t>
            </a:r>
            <a:endParaRPr lang="en-US" altLang="zh-CN" dirty="0">
              <a:latin typeface="宋体" panose="02010600030101010101" pitchFamily="2" charset="-122"/>
              <a:ea typeface="宋体" panose="02010600030101010101" pitchFamily="2" charset="-122"/>
            </a:endParaRPr>
          </a:p>
          <a:p>
            <a:pPr lvl="1" algn="just">
              <a:lnSpc>
                <a:spcPct val="150000"/>
              </a:lnSpc>
            </a:pPr>
            <a:r>
              <a:rPr lang="zh-CN" altLang="en-US" dirty="0">
                <a:latin typeface="宋体" panose="02010600030101010101" pitchFamily="2" charset="-122"/>
                <a:ea typeface="宋体" panose="02010600030101010101" pitchFamily="2" charset="-122"/>
              </a:rPr>
              <a:t>模型评估结果显示，</a:t>
            </a:r>
            <a:r>
              <a:rPr lang="zh-CN" altLang="en-US" b="1" dirty="0">
                <a:gradFill>
                  <a:gsLst>
                    <a:gs pos="0">
                      <a:srgbClr val="8DB108"/>
                    </a:gs>
                    <a:gs pos="100000">
                      <a:srgbClr val="456818"/>
                    </a:gs>
                  </a:gsLst>
                  <a:lin ang="2700000" scaled="0"/>
                </a:gradFill>
                <a:latin typeface="Arial"/>
                <a:ea typeface="微软雅黑"/>
              </a:rPr>
              <a:t>准确率、召回率、精确率和</a:t>
            </a:r>
            <a:r>
              <a:rPr lang="en-US" altLang="zh-CN" b="1" dirty="0">
                <a:gradFill>
                  <a:gsLst>
                    <a:gs pos="0">
                      <a:srgbClr val="8DB108"/>
                    </a:gs>
                    <a:gs pos="100000">
                      <a:srgbClr val="456818"/>
                    </a:gs>
                  </a:gsLst>
                  <a:lin ang="2700000" scaled="0"/>
                </a:gradFill>
                <a:latin typeface="Arial"/>
                <a:ea typeface="微软雅黑"/>
              </a:rPr>
              <a:t>F1</a:t>
            </a:r>
            <a:r>
              <a:rPr lang="zh-CN" altLang="en-US" b="1" dirty="0">
                <a:gradFill>
                  <a:gsLst>
                    <a:gs pos="0">
                      <a:srgbClr val="8DB108"/>
                    </a:gs>
                    <a:gs pos="100000">
                      <a:srgbClr val="456818"/>
                    </a:gs>
                  </a:gsLst>
                  <a:lin ang="2700000" scaled="0"/>
                </a:gradFill>
                <a:latin typeface="Arial"/>
                <a:ea typeface="微软雅黑"/>
              </a:rPr>
              <a:t>分数在训练集、交叉验证集和测试集上均超过</a:t>
            </a:r>
            <a:r>
              <a:rPr lang="en-US" altLang="zh-CN" b="1" dirty="0">
                <a:gradFill>
                  <a:gsLst>
                    <a:gs pos="0">
                      <a:srgbClr val="8DB108"/>
                    </a:gs>
                    <a:gs pos="100000">
                      <a:srgbClr val="456818"/>
                    </a:gs>
                  </a:gsLst>
                  <a:lin ang="2700000" scaled="0"/>
                </a:gradFill>
                <a:latin typeface="Arial"/>
                <a:ea typeface="微软雅黑"/>
              </a:rPr>
              <a:t>97%</a:t>
            </a:r>
            <a:r>
              <a:rPr lang="zh-CN" altLang="en-US" dirty="0">
                <a:latin typeface="宋体" panose="02010600030101010101" pitchFamily="2" charset="-122"/>
                <a:ea typeface="宋体" panose="02010600030101010101" pitchFamily="2" charset="-122"/>
              </a:rPr>
              <a:t>，显示出模型的优异性能。</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曲线分析显示，</a:t>
            </a:r>
            <a:r>
              <a:rPr lang="zh-CN" altLang="en-US" b="1" dirty="0">
                <a:gradFill>
                  <a:gsLst>
                    <a:gs pos="0">
                      <a:srgbClr val="8DB108"/>
                    </a:gs>
                    <a:gs pos="100000">
                      <a:srgbClr val="456818"/>
                    </a:gs>
                  </a:gsLst>
                  <a:lin ang="2700000" scaled="0"/>
                </a:gradFill>
                <a:latin typeface="Arial"/>
                <a:ea typeface="微软雅黑"/>
              </a:rPr>
              <a:t>加权平均和宏观平均</a:t>
            </a:r>
            <a:r>
              <a:rPr lang="en-US" altLang="zh-CN" b="1" dirty="0">
                <a:gradFill>
                  <a:gsLst>
                    <a:gs pos="0">
                      <a:srgbClr val="8DB108"/>
                    </a:gs>
                    <a:gs pos="100000">
                      <a:srgbClr val="456818"/>
                    </a:gs>
                  </a:gsLst>
                  <a:lin ang="2700000" scaled="0"/>
                </a:gradFill>
                <a:latin typeface="Arial"/>
                <a:ea typeface="微软雅黑"/>
              </a:rPr>
              <a:t>ROC</a:t>
            </a:r>
            <a:r>
              <a:rPr lang="zh-CN" altLang="en-US" b="1" dirty="0">
                <a:gradFill>
                  <a:gsLst>
                    <a:gs pos="0">
                      <a:srgbClr val="8DB108"/>
                    </a:gs>
                    <a:gs pos="100000">
                      <a:srgbClr val="456818"/>
                    </a:gs>
                  </a:gsLst>
                  <a:lin ang="2700000" scaled="0"/>
                </a:gradFill>
                <a:latin typeface="Arial"/>
                <a:ea typeface="微软雅黑"/>
              </a:rPr>
              <a:t>曲线</a:t>
            </a:r>
            <a:r>
              <a:rPr lang="en-US" altLang="zh-CN" b="1" dirty="0">
                <a:gradFill>
                  <a:gsLst>
                    <a:gs pos="0">
                      <a:srgbClr val="8DB108"/>
                    </a:gs>
                    <a:gs pos="100000">
                      <a:srgbClr val="456818"/>
                    </a:gs>
                  </a:gsLst>
                  <a:lin ang="2700000" scaled="0"/>
                </a:gradFill>
                <a:latin typeface="Arial"/>
                <a:ea typeface="微软雅黑"/>
              </a:rPr>
              <a:t>AUC</a:t>
            </a:r>
            <a:r>
              <a:rPr lang="zh-CN" altLang="en-US" b="1" dirty="0">
                <a:gradFill>
                  <a:gsLst>
                    <a:gs pos="0">
                      <a:srgbClr val="8DB108"/>
                    </a:gs>
                    <a:gs pos="100000">
                      <a:srgbClr val="456818"/>
                    </a:gs>
                  </a:gsLst>
                  <a:lin ang="2700000" scaled="0"/>
                </a:gradFill>
                <a:latin typeface="Arial"/>
                <a:ea typeface="微软雅黑"/>
              </a:rPr>
              <a:t>值分别为</a:t>
            </a:r>
            <a:r>
              <a:rPr lang="en-US" altLang="zh-CN" b="1" dirty="0">
                <a:gradFill>
                  <a:gsLst>
                    <a:gs pos="0">
                      <a:srgbClr val="8DB108"/>
                    </a:gs>
                    <a:gs pos="100000">
                      <a:srgbClr val="456818"/>
                    </a:gs>
                  </a:gsLst>
                  <a:lin ang="2700000" scaled="0"/>
                </a:gradFill>
                <a:latin typeface="Arial"/>
                <a:ea typeface="微软雅黑"/>
              </a:rPr>
              <a:t>0.9998</a:t>
            </a:r>
            <a:r>
              <a:rPr lang="zh-CN" altLang="en-US" b="1" dirty="0">
                <a:gradFill>
                  <a:gsLst>
                    <a:gs pos="0">
                      <a:srgbClr val="8DB108"/>
                    </a:gs>
                    <a:gs pos="100000">
                      <a:srgbClr val="456818"/>
                    </a:gs>
                  </a:gsLst>
                  <a:lin ang="2700000" scaled="0"/>
                </a:gradFill>
                <a:latin typeface="Arial"/>
                <a:ea typeface="微软雅黑"/>
              </a:rPr>
              <a:t>和</a:t>
            </a:r>
            <a:r>
              <a:rPr lang="en-US" altLang="zh-CN" b="1" dirty="0">
                <a:gradFill>
                  <a:gsLst>
                    <a:gs pos="0">
                      <a:srgbClr val="8DB108"/>
                    </a:gs>
                    <a:gs pos="100000">
                      <a:srgbClr val="456818"/>
                    </a:gs>
                  </a:gsLst>
                  <a:lin ang="2700000" scaled="0"/>
                </a:gradFill>
                <a:latin typeface="Arial"/>
                <a:ea typeface="微软雅黑"/>
              </a:rPr>
              <a:t>0.9997</a:t>
            </a:r>
            <a:r>
              <a:rPr lang="zh-CN" altLang="en-US" dirty="0">
                <a:latin typeface="宋体" panose="02010600030101010101" pitchFamily="2" charset="-122"/>
                <a:ea typeface="宋体" panose="02010600030101010101" pitchFamily="2" charset="-122"/>
              </a:rPr>
              <a:t>，表明模型在区分正负样本方面的高效率。模型整体表现出强大的分类性能和稳健性，为临床应用提供了有力支持。</a:t>
            </a:r>
            <a:endParaRPr lang="en-US" altLang="zh-CN" b="1" dirty="0">
              <a:gradFill>
                <a:gsLst>
                  <a:gs pos="0">
                    <a:srgbClr val="8DB108"/>
                  </a:gs>
                  <a:gs pos="100000">
                    <a:srgbClr val="456818"/>
                  </a:gs>
                </a:gsLst>
                <a:lin ang="2700000" scaled="0"/>
              </a:gradFill>
              <a:latin typeface="Arial"/>
              <a:ea typeface="微软雅黑"/>
              <a:sym typeface="Arial"/>
            </a:endParaRPr>
          </a:p>
        </p:txBody>
      </p:sp>
    </p:spTree>
    <p:extLst>
      <p:ext uri="{BB962C8B-B14F-4D97-AF65-F5344CB8AC3E}">
        <p14:creationId xmlns:p14="http://schemas.microsoft.com/office/powerpoint/2010/main" val="137976304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850536"/>
            <a:ext cx="6086628" cy="957763"/>
          </a:xfrm>
          <a:prstGeom prst="rect">
            <a:avLst/>
          </a:prstGeom>
          <a:noFill/>
        </p:spPr>
        <p:txBody>
          <a:bodyPr wrap="square" rtlCol="0">
            <a:spAutoFit/>
          </a:bodyPr>
          <a:lstStyle/>
          <a:p>
            <a:pPr>
              <a:lnSpc>
                <a:spcPct val="130000"/>
              </a:lnSpc>
            </a:pPr>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讨论</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05</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57804"/>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1989754" y="5226041"/>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FIVE</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B8D941C2-D58A-04B6-2CCC-A921EC9FC29D}"/>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299432051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6" presetClass="entr" presetSubtype="42"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par>
                                <p:cTn id="32" presetID="41" presetClass="entr" presetSubtype="0" fill="hold" grpId="0" nodeType="withEffect">
                                  <p:stCondLst>
                                    <p:cond delay="125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par>
                                <p:cTn id="39" presetID="2" presetClass="entr" presetSubtype="8" fill="hold" grpId="0" nodeType="withEffect">
                                  <p:stCondLst>
                                    <p:cond delay="25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40" y="446099"/>
            <a:ext cx="1620957" cy="719363"/>
            <a:chOff x="5296239" y="446099"/>
            <a:chExt cx="1620957" cy="719363"/>
          </a:xfrm>
        </p:grpSpPr>
        <p:sp>
          <p:nvSpPr>
            <p:cNvPr id="6" name="文本框 5"/>
            <p:cNvSpPr txBox="1"/>
            <p:nvPr/>
          </p:nvSpPr>
          <p:spPr>
            <a:xfrm>
              <a:off x="5296239"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结果分析</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BA043B22-9154-5C9C-241F-67DC365D840B}"/>
              </a:ext>
            </a:extLst>
          </p:cNvPr>
          <p:cNvSpPr txBox="1"/>
          <p:nvPr/>
        </p:nvSpPr>
        <p:spPr>
          <a:xfrm>
            <a:off x="994692" y="1165462"/>
            <a:ext cx="10224052" cy="5428858"/>
          </a:xfrm>
          <a:prstGeom prst="rect">
            <a:avLst/>
          </a:prstGeom>
          <a:noFill/>
        </p:spPr>
        <p:txBody>
          <a:bodyPr wrap="square" rtlCol="0">
            <a:spAutoFit/>
          </a:bodyPr>
          <a:lstStyle/>
          <a:p>
            <a:pPr algn="just">
              <a:lnSpc>
                <a:spcPct val="150000"/>
              </a:lnSpc>
            </a:pPr>
            <a:r>
              <a:rPr lang="zh-CN" altLang="en-US" dirty="0">
                <a:latin typeface="宋体" panose="02010600030101010101" pitchFamily="2" charset="-122"/>
                <a:ea typeface="宋体" panose="02010600030101010101" pitchFamily="2" charset="-122"/>
              </a:rPr>
              <a:t>本研究通过构建和评估多个预测模型，成功探索了肥胖风险水平的分类预测。在对</a:t>
            </a:r>
            <a:r>
              <a:rPr lang="en-US" altLang="zh-CN" dirty="0">
                <a:latin typeface="宋体" panose="02010600030101010101" pitchFamily="2" charset="-122"/>
                <a:ea typeface="宋体" panose="02010600030101010101" pitchFamily="2" charset="-122"/>
              </a:rPr>
              <a:t>2111</a:t>
            </a:r>
            <a:r>
              <a:rPr lang="zh-CN" altLang="en-US" dirty="0">
                <a:latin typeface="宋体" panose="02010600030101010101" pitchFamily="2" charset="-122"/>
                <a:ea typeface="宋体" panose="02010600030101010101" pitchFamily="2" charset="-122"/>
              </a:rPr>
              <a:t>例样本进行深入分析后，研究使用了</a:t>
            </a:r>
            <a:r>
              <a:rPr lang="en-US" altLang="zh-CN" dirty="0">
                <a:latin typeface="宋体" panose="02010600030101010101" pitchFamily="2" charset="-122"/>
                <a:ea typeface="宋体" panose="02010600030101010101" pitchFamily="2" charset="-122"/>
              </a:rPr>
              <a:t>Logistic</a:t>
            </a:r>
            <a:r>
              <a:rPr lang="zh-CN" altLang="en-US" dirty="0">
                <a:latin typeface="宋体" panose="02010600030101010101" pitchFamily="2" charset="-122"/>
                <a:ea typeface="宋体" panose="02010600030101010101" pitchFamily="2" charset="-122"/>
              </a:rPr>
              <a:t>回归、随机森林和</a:t>
            </a:r>
            <a:r>
              <a:rPr lang="en-US" altLang="zh-CN" dirty="0" err="1">
                <a:latin typeface="宋体" panose="02010600030101010101" pitchFamily="2" charset="-122"/>
                <a:ea typeface="宋体" panose="02010600030101010101" pitchFamily="2" charset="-122"/>
              </a:rPr>
              <a:t>CatBoost</a:t>
            </a:r>
            <a:r>
              <a:rPr lang="zh-CN" altLang="en-US" dirty="0">
                <a:latin typeface="宋体" panose="02010600030101010101" pitchFamily="2" charset="-122"/>
                <a:ea typeface="宋体" panose="02010600030101010101" pitchFamily="2" charset="-122"/>
              </a:rPr>
              <a:t>分类器。数据预处理阶段包括数据清洗、异常值处理和特征工程，增加了模型的预测能力。</a:t>
            </a:r>
            <a:endParaRPr lang="en-US" altLang="zh-CN" dirty="0">
              <a:latin typeface="宋体" panose="02010600030101010101" pitchFamily="2" charset="-122"/>
              <a:ea typeface="宋体" panose="02010600030101010101" pitchFamily="2" charset="-122"/>
            </a:endParaRPr>
          </a:p>
          <a:p>
            <a:pPr algn="just">
              <a:lnSpc>
                <a:spcPct val="150000"/>
              </a:lnSpc>
            </a:pPr>
            <a:endParaRPr lang="zh-CN" altLang="en-US" dirty="0">
              <a:latin typeface="宋体" panose="02010600030101010101" pitchFamily="2" charset="-122"/>
              <a:ea typeface="宋体" panose="02010600030101010101" pitchFamily="2" charset="-122"/>
            </a:endParaRPr>
          </a:p>
          <a:p>
            <a:pPr algn="just">
              <a:lnSpc>
                <a:spcPct val="150000"/>
              </a:lnSpc>
            </a:pPr>
            <a:r>
              <a:rPr lang="en-US" altLang="zh-CN" dirty="0">
                <a:latin typeface="宋体" panose="02010600030101010101" pitchFamily="2" charset="-122"/>
                <a:ea typeface="宋体" panose="02010600030101010101" pitchFamily="2" charset="-122"/>
              </a:rPr>
              <a:t>Logistic</a:t>
            </a:r>
            <a:r>
              <a:rPr lang="zh-CN" altLang="en-US" dirty="0">
                <a:latin typeface="宋体" panose="02010600030101010101" pitchFamily="2" charset="-122"/>
                <a:ea typeface="宋体" panose="02010600030101010101" pitchFamily="2" charset="-122"/>
              </a:rPr>
              <a:t>回归模型在训练集上准确率达到</a:t>
            </a:r>
            <a:r>
              <a:rPr lang="en-US" altLang="zh-CN" dirty="0">
                <a:latin typeface="宋体" panose="02010600030101010101" pitchFamily="2" charset="-122"/>
                <a:ea typeface="宋体" panose="02010600030101010101" pitchFamily="2" charset="-122"/>
              </a:rPr>
              <a:t>95%</a:t>
            </a:r>
            <a:r>
              <a:rPr lang="zh-CN" altLang="en-US" dirty="0">
                <a:latin typeface="宋体" panose="02010600030101010101" pitchFamily="2" charset="-122"/>
                <a:ea typeface="宋体" panose="02010600030101010101" pitchFamily="2" charset="-122"/>
              </a:rPr>
              <a:t>，但在交叉验证集和测试集上略有下降至</a:t>
            </a:r>
            <a:r>
              <a:rPr lang="en-US" altLang="zh-CN" dirty="0">
                <a:latin typeface="宋体" panose="02010600030101010101" pitchFamily="2" charset="-122"/>
                <a:ea typeface="宋体" panose="02010600030101010101" pitchFamily="2" charset="-122"/>
              </a:rPr>
              <a:t>90.8%</a:t>
            </a:r>
            <a:r>
              <a:rPr lang="zh-CN" altLang="en-US" dirty="0">
                <a:latin typeface="宋体" panose="02010600030101010101" pitchFamily="2" charset="-122"/>
                <a:ea typeface="宋体" panose="02010600030101010101" pitchFamily="2" charset="-122"/>
              </a:rPr>
              <a:t>，显示了一定的泛化能力，但存在误判问题。</a:t>
            </a:r>
            <a:endParaRPr lang="en-US" altLang="zh-CN" dirty="0">
              <a:latin typeface="宋体" panose="02010600030101010101" pitchFamily="2" charset="-122"/>
              <a:ea typeface="宋体" panose="02010600030101010101" pitchFamily="2" charset="-122"/>
            </a:endParaRPr>
          </a:p>
          <a:p>
            <a:pPr algn="just">
              <a:lnSpc>
                <a:spcPct val="150000"/>
              </a:lnSpc>
            </a:pPr>
            <a:endParaRPr lang="en-US" altLang="zh-CN" dirty="0">
              <a:latin typeface="宋体" panose="02010600030101010101" pitchFamily="2" charset="-122"/>
              <a:ea typeface="宋体" panose="02010600030101010101" pitchFamily="2" charset="-122"/>
            </a:endParaRPr>
          </a:p>
          <a:p>
            <a:pPr algn="just">
              <a:lnSpc>
                <a:spcPct val="150000"/>
              </a:lnSpc>
            </a:pPr>
            <a:r>
              <a:rPr lang="zh-CN" altLang="en-US" dirty="0">
                <a:latin typeface="宋体" panose="02010600030101010101" pitchFamily="2" charset="-122"/>
                <a:ea typeface="宋体" panose="02010600030101010101" pitchFamily="2" charset="-122"/>
              </a:rPr>
              <a:t>随机森林模型在训练集上达到完美准确率，并在交叉验证集和测试集上保持</a:t>
            </a:r>
            <a:r>
              <a:rPr lang="en-US" altLang="zh-CN" dirty="0">
                <a:latin typeface="宋体" panose="02010600030101010101" pitchFamily="2" charset="-122"/>
                <a:ea typeface="宋体" panose="02010600030101010101" pitchFamily="2" charset="-122"/>
              </a:rPr>
              <a:t>98.8%</a:t>
            </a:r>
            <a:r>
              <a:rPr lang="zh-CN" altLang="en-US" dirty="0">
                <a:latin typeface="宋体" panose="02010600030101010101" pitchFamily="2" charset="-122"/>
                <a:ea typeface="宋体" panose="02010600030101010101" pitchFamily="2" charset="-122"/>
              </a:rPr>
              <a:t>的高准确率，其</a:t>
            </a:r>
            <a:r>
              <a:rPr lang="en-US" altLang="zh-CN" dirty="0">
                <a:latin typeface="宋体" panose="02010600030101010101" pitchFamily="2" charset="-122"/>
                <a:ea typeface="宋体" panose="02010600030101010101" pitchFamily="2" charset="-122"/>
              </a:rPr>
              <a:t>ROC</a:t>
            </a:r>
            <a:r>
              <a:rPr lang="zh-CN" altLang="en-US" dirty="0">
                <a:latin typeface="宋体" panose="02010600030101010101" pitchFamily="2" charset="-122"/>
                <a:ea typeface="宋体" panose="02010600030101010101" pitchFamily="2" charset="-122"/>
              </a:rPr>
              <a:t>曲线分析显示了卓越的分类性能。</a:t>
            </a:r>
            <a:endParaRPr lang="en-US" altLang="zh-CN" dirty="0">
              <a:latin typeface="宋体" panose="02010600030101010101" pitchFamily="2" charset="-122"/>
              <a:ea typeface="宋体" panose="02010600030101010101" pitchFamily="2" charset="-122"/>
            </a:endParaRPr>
          </a:p>
          <a:p>
            <a:pPr algn="just">
              <a:lnSpc>
                <a:spcPct val="150000"/>
              </a:lnSpc>
            </a:pPr>
            <a:endParaRPr lang="zh-CN" altLang="en-US" b="1" dirty="0">
              <a:gradFill>
                <a:gsLst>
                  <a:gs pos="0">
                    <a:srgbClr val="8DB108"/>
                  </a:gs>
                  <a:gs pos="100000">
                    <a:srgbClr val="456818"/>
                  </a:gs>
                </a:gsLst>
                <a:lin ang="2700000" scaled="0"/>
              </a:gradFill>
              <a:latin typeface="Arial"/>
              <a:ea typeface="微软雅黑"/>
            </a:endParaRPr>
          </a:p>
          <a:p>
            <a:pPr algn="just">
              <a:lnSpc>
                <a:spcPct val="150000"/>
              </a:lnSpc>
            </a:pPr>
            <a:r>
              <a:rPr lang="en-US" altLang="zh-CN" b="1" dirty="0" err="1">
                <a:gradFill>
                  <a:gsLst>
                    <a:gs pos="0">
                      <a:srgbClr val="8DB108"/>
                    </a:gs>
                    <a:gs pos="100000">
                      <a:srgbClr val="456818"/>
                    </a:gs>
                  </a:gsLst>
                  <a:lin ang="2700000" scaled="0"/>
                </a:gradFill>
                <a:latin typeface="Arial"/>
                <a:ea typeface="微软雅黑"/>
              </a:rPr>
              <a:t>CatBoost</a:t>
            </a:r>
            <a:r>
              <a:rPr lang="en-US" altLang="zh-CN" b="1" dirty="0">
                <a:gradFill>
                  <a:gsLst>
                    <a:gs pos="0">
                      <a:srgbClr val="8DB108"/>
                    </a:gs>
                    <a:gs pos="100000">
                      <a:srgbClr val="456818"/>
                    </a:gs>
                  </a:gsLst>
                  <a:lin ang="2700000" scaled="0"/>
                </a:gradFill>
                <a:latin typeface="Arial"/>
                <a:ea typeface="微软雅黑"/>
              </a:rPr>
              <a:t> </a:t>
            </a:r>
            <a:r>
              <a:rPr lang="zh-CN" altLang="en-US" b="1" dirty="0">
                <a:gradFill>
                  <a:gsLst>
                    <a:gs pos="0">
                      <a:srgbClr val="8DB108"/>
                    </a:gs>
                    <a:gs pos="100000">
                      <a:srgbClr val="456818"/>
                    </a:gs>
                  </a:gsLst>
                  <a:lin ang="2700000" scaled="0"/>
                </a:gradFill>
                <a:latin typeface="Arial"/>
                <a:ea typeface="微软雅黑"/>
              </a:rPr>
              <a:t>模型在训练集和交叉验证集上同样达到完美准确率，在测试集上保持</a:t>
            </a:r>
            <a:r>
              <a:rPr lang="en-US" altLang="zh-CN" b="1" dirty="0">
                <a:gradFill>
                  <a:gsLst>
                    <a:gs pos="0">
                      <a:srgbClr val="8DB108"/>
                    </a:gs>
                    <a:gs pos="100000">
                      <a:srgbClr val="456818"/>
                    </a:gs>
                  </a:gsLst>
                  <a:lin ang="2700000" scaled="0"/>
                </a:gradFill>
                <a:latin typeface="Arial"/>
                <a:ea typeface="微软雅黑"/>
              </a:rPr>
              <a:t>98.7%</a:t>
            </a:r>
            <a:r>
              <a:rPr lang="zh-CN" altLang="en-US" b="1" dirty="0">
                <a:gradFill>
                  <a:gsLst>
                    <a:gs pos="0">
                      <a:srgbClr val="8DB108"/>
                    </a:gs>
                    <a:gs pos="100000">
                      <a:srgbClr val="456818"/>
                    </a:gs>
                  </a:gsLst>
                  <a:lin ang="2700000" scaled="0"/>
                </a:gradFill>
                <a:latin typeface="Arial"/>
                <a:ea typeface="微软雅黑"/>
              </a:rPr>
              <a:t>的高准确率，其</a:t>
            </a:r>
            <a:r>
              <a:rPr lang="en-US" altLang="zh-CN" b="1" dirty="0">
                <a:gradFill>
                  <a:gsLst>
                    <a:gs pos="0">
                      <a:srgbClr val="8DB108"/>
                    </a:gs>
                    <a:gs pos="100000">
                      <a:srgbClr val="456818"/>
                    </a:gs>
                  </a:gsLst>
                  <a:lin ang="2700000" scaled="0"/>
                </a:gradFill>
                <a:latin typeface="Arial"/>
                <a:ea typeface="微软雅黑"/>
              </a:rPr>
              <a:t>ROC</a:t>
            </a:r>
            <a:r>
              <a:rPr lang="zh-CN" altLang="en-US" b="1" dirty="0">
                <a:gradFill>
                  <a:gsLst>
                    <a:gs pos="0">
                      <a:srgbClr val="8DB108"/>
                    </a:gs>
                    <a:gs pos="100000">
                      <a:srgbClr val="456818"/>
                    </a:gs>
                  </a:gsLst>
                  <a:lin ang="2700000" scaled="0"/>
                </a:gradFill>
                <a:latin typeface="Arial"/>
                <a:ea typeface="微软雅黑"/>
              </a:rPr>
              <a:t>曲线分析也证明了模型的分类准确性。</a:t>
            </a:r>
            <a:r>
              <a:rPr lang="zh-CN" altLang="en-US" dirty="0">
                <a:latin typeface="宋体" panose="02010600030101010101" pitchFamily="2" charset="-122"/>
                <a:ea typeface="宋体" panose="02010600030101010101" pitchFamily="2" charset="-122"/>
              </a:rPr>
              <a:t>综合比较三种模型，</a:t>
            </a:r>
            <a:r>
              <a:rPr lang="en-US" altLang="zh-CN" b="1" dirty="0" err="1">
                <a:gradFill>
                  <a:gsLst>
                    <a:gs pos="0">
                      <a:srgbClr val="8DB108"/>
                    </a:gs>
                    <a:gs pos="100000">
                      <a:srgbClr val="456818"/>
                    </a:gs>
                  </a:gsLst>
                  <a:lin ang="2700000" scaled="0"/>
                </a:gradFill>
                <a:latin typeface="Arial"/>
                <a:ea typeface="微软雅黑"/>
              </a:rPr>
              <a:t>CatBoost</a:t>
            </a:r>
            <a:r>
              <a:rPr lang="en-US" altLang="zh-CN" b="1" dirty="0">
                <a:gradFill>
                  <a:gsLst>
                    <a:gs pos="0">
                      <a:srgbClr val="8DB108"/>
                    </a:gs>
                    <a:gs pos="100000">
                      <a:srgbClr val="456818"/>
                    </a:gs>
                  </a:gsLst>
                  <a:lin ang="2700000" scaled="0"/>
                </a:gradFill>
                <a:latin typeface="Arial"/>
                <a:ea typeface="微软雅黑"/>
              </a:rPr>
              <a:t> </a:t>
            </a:r>
            <a:r>
              <a:rPr lang="zh-CN" altLang="en-US" b="1" dirty="0">
                <a:gradFill>
                  <a:gsLst>
                    <a:gs pos="0">
                      <a:srgbClr val="8DB108"/>
                    </a:gs>
                    <a:gs pos="100000">
                      <a:srgbClr val="456818"/>
                    </a:gs>
                  </a:gsLst>
                  <a:lin ang="2700000" scaled="0"/>
                </a:gradFill>
                <a:latin typeface="Arial"/>
                <a:ea typeface="微软雅黑"/>
              </a:rPr>
              <a:t>模型在本研究中表现最为突出，其高准确率、高召回率和高</a:t>
            </a:r>
            <a:r>
              <a:rPr lang="en-US" altLang="zh-CN" b="1" dirty="0">
                <a:gradFill>
                  <a:gsLst>
                    <a:gs pos="0">
                      <a:srgbClr val="8DB108"/>
                    </a:gs>
                    <a:gs pos="100000">
                      <a:srgbClr val="456818"/>
                    </a:gs>
                  </a:gsLst>
                  <a:lin ang="2700000" scaled="0"/>
                </a:gradFill>
                <a:latin typeface="Arial"/>
                <a:ea typeface="微软雅黑"/>
              </a:rPr>
              <a:t>F1</a:t>
            </a:r>
            <a:r>
              <a:rPr lang="zh-CN" altLang="en-US" b="1" dirty="0">
                <a:gradFill>
                  <a:gsLst>
                    <a:gs pos="0">
                      <a:srgbClr val="8DB108"/>
                    </a:gs>
                    <a:gs pos="100000">
                      <a:srgbClr val="456818"/>
                    </a:gs>
                  </a:gsLst>
                  <a:lin ang="2700000" scaled="0"/>
                </a:gradFill>
                <a:latin typeface="Arial"/>
                <a:ea typeface="微软雅黑"/>
              </a:rPr>
              <a:t>分数证明了其在肥胖风险预测中的有效性和可靠性。</a:t>
            </a:r>
            <a:endParaRPr lang="en-US" altLang="zh-CN" b="1" dirty="0">
              <a:gradFill>
                <a:gsLst>
                  <a:gs pos="0">
                    <a:srgbClr val="8DB108"/>
                  </a:gs>
                  <a:gs pos="100000">
                    <a:srgbClr val="456818"/>
                  </a:gs>
                </a:gsLst>
                <a:lin ang="2700000" scaled="0"/>
              </a:gradFill>
              <a:latin typeface="Arial"/>
              <a:ea typeface="微软雅黑"/>
            </a:endParaRPr>
          </a:p>
        </p:txBody>
      </p:sp>
    </p:spTree>
    <p:extLst>
      <p:ext uri="{BB962C8B-B14F-4D97-AF65-F5344CB8AC3E}">
        <p14:creationId xmlns:p14="http://schemas.microsoft.com/office/powerpoint/2010/main" val="312016937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833056"/>
            <a:ext cx="6086628" cy="957763"/>
          </a:xfrm>
          <a:prstGeom prst="rect">
            <a:avLst/>
          </a:prstGeom>
          <a:noFill/>
        </p:spPr>
        <p:txBody>
          <a:bodyPr wrap="square" rtlCol="0">
            <a:spAutoFit/>
          </a:bodyPr>
          <a:lstStyle/>
          <a:p>
            <a:pPr>
              <a:lnSpc>
                <a:spcPct val="130000"/>
              </a:lnSpc>
            </a:pPr>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结论</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06</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43949"/>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1962046" y="5212186"/>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SIX</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D148B222-518B-F8DE-AE84-5FCA6E2DF120}"/>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338958708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6" presetClass="entr" presetSubtype="42"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par>
                                <p:cTn id="32" presetID="41" presetClass="entr" presetSubtype="0" fill="hold" grpId="0" nodeType="withEffect">
                                  <p:stCondLst>
                                    <p:cond delay="125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par>
                                <p:cTn id="39" presetID="2" presetClass="entr" presetSubtype="8" fill="hold" grpId="0" nodeType="withEffect">
                                  <p:stCondLst>
                                    <p:cond delay="25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55313" y="446099"/>
            <a:ext cx="902811" cy="719363"/>
            <a:chOff x="5655312" y="446099"/>
            <a:chExt cx="902811" cy="719363"/>
          </a:xfrm>
        </p:grpSpPr>
        <p:sp>
          <p:nvSpPr>
            <p:cNvPr id="6" name="文本框 5"/>
            <p:cNvSpPr txBox="1"/>
            <p:nvPr/>
          </p:nvSpPr>
          <p:spPr>
            <a:xfrm>
              <a:off x="5655312" y="446099"/>
              <a:ext cx="902811"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结论</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BA043B22-9154-5C9C-241F-67DC365D840B}"/>
              </a:ext>
            </a:extLst>
          </p:cNvPr>
          <p:cNvSpPr txBox="1"/>
          <p:nvPr/>
        </p:nvSpPr>
        <p:spPr>
          <a:xfrm>
            <a:off x="1064550" y="2785234"/>
            <a:ext cx="10224052" cy="873957"/>
          </a:xfrm>
          <a:prstGeom prst="rect">
            <a:avLst/>
          </a:prstGeom>
          <a:noFill/>
        </p:spPr>
        <p:txBody>
          <a:bodyPr wrap="square" rtlCol="0">
            <a:spAutoFit/>
          </a:bodyPr>
          <a:lstStyle/>
          <a:p>
            <a:pPr algn="just">
              <a:lnSpc>
                <a:spcPct val="150000"/>
              </a:lnSpc>
            </a:pPr>
            <a:r>
              <a:rPr lang="zh-CN" altLang="en-US" b="1" dirty="0">
                <a:gradFill>
                  <a:gsLst>
                    <a:gs pos="0">
                      <a:srgbClr val="8DB108"/>
                    </a:gs>
                    <a:gs pos="100000">
                      <a:srgbClr val="456818"/>
                    </a:gs>
                  </a:gsLst>
                  <a:lin ang="2700000" scaled="0"/>
                </a:gradFill>
                <a:latin typeface="Arial"/>
                <a:ea typeface="微软雅黑"/>
              </a:rPr>
              <a:t>研究结果表明，</a:t>
            </a:r>
            <a:r>
              <a:rPr lang="en-US" altLang="zh-CN" b="1" dirty="0" err="1">
                <a:gradFill>
                  <a:gsLst>
                    <a:gs pos="0">
                      <a:srgbClr val="8DB108"/>
                    </a:gs>
                    <a:gs pos="100000">
                      <a:srgbClr val="456818"/>
                    </a:gs>
                  </a:gsLst>
                  <a:lin ang="2700000" scaled="0"/>
                </a:gradFill>
                <a:latin typeface="Arial"/>
                <a:ea typeface="微软雅黑"/>
              </a:rPr>
              <a:t>CatBoost</a:t>
            </a:r>
            <a:r>
              <a:rPr lang="zh-CN" altLang="en-US" b="1" dirty="0">
                <a:gradFill>
                  <a:gsLst>
                    <a:gs pos="0">
                      <a:srgbClr val="8DB108"/>
                    </a:gs>
                    <a:gs pos="100000">
                      <a:srgbClr val="456818"/>
                    </a:gs>
                  </a:gsLst>
                  <a:lin ang="2700000" scaled="0"/>
                </a:gradFill>
                <a:latin typeface="Arial"/>
                <a:ea typeface="微软雅黑"/>
              </a:rPr>
              <a:t>模型在肥胖风险预测中具有显著优势，为临床应用提供了潜力。未来的工作将探索模型在不同人群和更大样本量上的应用，以及模型的进一步优化和改进。</a:t>
            </a:r>
            <a:endParaRPr lang="en-US" altLang="zh-CN" b="1" dirty="0">
              <a:gradFill>
                <a:gsLst>
                  <a:gs pos="0">
                    <a:srgbClr val="8DB108"/>
                  </a:gs>
                  <a:gs pos="100000">
                    <a:srgbClr val="456818"/>
                  </a:gs>
                </a:gsLst>
                <a:lin ang="2700000" scaled="0"/>
              </a:gradFill>
              <a:latin typeface="Arial"/>
              <a:ea typeface="微软雅黑"/>
            </a:endParaRPr>
          </a:p>
        </p:txBody>
      </p:sp>
    </p:spTree>
    <p:extLst>
      <p:ext uri="{BB962C8B-B14F-4D97-AF65-F5344CB8AC3E}">
        <p14:creationId xmlns:p14="http://schemas.microsoft.com/office/powerpoint/2010/main" val="350211610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41" y="446099"/>
            <a:ext cx="1620957" cy="719363"/>
            <a:chOff x="5296240" y="446099"/>
            <a:chExt cx="1620957" cy="719363"/>
          </a:xfrm>
        </p:grpSpPr>
        <p:sp>
          <p:nvSpPr>
            <p:cNvPr id="6" name="文本框 5"/>
            <p:cNvSpPr txBox="1"/>
            <p:nvPr/>
          </p:nvSpPr>
          <p:spPr>
            <a:xfrm>
              <a:off x="5296240"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工作展望</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BA043B22-9154-5C9C-241F-67DC365D840B}"/>
              </a:ext>
            </a:extLst>
          </p:cNvPr>
          <p:cNvSpPr txBox="1"/>
          <p:nvPr/>
        </p:nvSpPr>
        <p:spPr>
          <a:xfrm>
            <a:off x="994692" y="1384121"/>
            <a:ext cx="10224052" cy="5013360"/>
          </a:xfrm>
          <a:prstGeom prst="rect">
            <a:avLst/>
          </a:prstGeom>
          <a:noFill/>
        </p:spPr>
        <p:txBody>
          <a:bodyPr wrap="square" rtlCol="0">
            <a:spAutoFit/>
          </a:bodyPr>
          <a:lstStyle/>
          <a:p>
            <a:pPr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本研究成功构建了肥胖风险水平的分类预测模型，特别是</a:t>
            </a:r>
            <a:r>
              <a:rPr lang="en-US" altLang="zh-CN" dirty="0" err="1">
                <a:solidFill>
                  <a:schemeClr val="tx1">
                    <a:lumMod val="85000"/>
                    <a:lumOff val="15000"/>
                  </a:schemeClr>
                </a:solidFill>
                <a:latin typeface="宋体" panose="02010600030101010101" pitchFamily="2" charset="-122"/>
                <a:ea typeface="宋体" panose="02010600030101010101" pitchFamily="2" charset="-122"/>
              </a:rPr>
              <a:t>CatBoost</a:t>
            </a:r>
            <a:r>
              <a:rPr lang="zh-CN" altLang="en-US" dirty="0">
                <a:solidFill>
                  <a:schemeClr val="tx1">
                    <a:lumMod val="85000"/>
                    <a:lumOff val="15000"/>
                  </a:schemeClr>
                </a:solidFill>
                <a:latin typeface="宋体" panose="02010600030101010101" pitchFamily="2" charset="-122"/>
                <a:ea typeface="宋体" panose="02010600030101010101" pitchFamily="2" charset="-122"/>
              </a:rPr>
              <a:t>模型，以其卓越的性能和稳健性，为肥胖风险评估提供了一个有力的工具。未来工作将进一步探索模型在不同人群和更大样本量上的应用，以及模型的优化和改进。</a:t>
            </a:r>
          </a:p>
          <a:p>
            <a:pPr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具体来说，未来研究可以考虑以下几个方面：</a:t>
            </a:r>
          </a:p>
          <a:p>
            <a:pPr lvl="1"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扩大样本量：目前的研究是基于</a:t>
            </a:r>
            <a:r>
              <a:rPr lang="en-US" altLang="zh-CN" dirty="0">
                <a:solidFill>
                  <a:schemeClr val="tx1">
                    <a:lumMod val="85000"/>
                    <a:lumOff val="15000"/>
                  </a:schemeClr>
                </a:solidFill>
                <a:latin typeface="宋体" panose="02010600030101010101" pitchFamily="2" charset="-122"/>
                <a:ea typeface="宋体" panose="02010600030101010101" pitchFamily="2" charset="-122"/>
              </a:rPr>
              <a:t>2111</a:t>
            </a:r>
            <a:r>
              <a:rPr lang="zh-CN" altLang="en-US" dirty="0">
                <a:solidFill>
                  <a:schemeClr val="tx1">
                    <a:lumMod val="85000"/>
                    <a:lumOff val="15000"/>
                  </a:schemeClr>
                </a:solidFill>
                <a:latin typeface="宋体" panose="02010600030101010101" pitchFamily="2" charset="-122"/>
                <a:ea typeface="宋体" panose="02010600030101010101" pitchFamily="2" charset="-122"/>
              </a:rPr>
              <a:t>例样本，未来可以通过收集更多样本数据，进一步提高模型的准确性和泛化能力。</a:t>
            </a:r>
          </a:p>
          <a:p>
            <a:pPr lvl="1"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探索不同人群的应用：研究可以进一步探索模型在不同年龄段、性别、地域等人群中的应用效果，以验证模型的普适性。</a:t>
            </a:r>
          </a:p>
          <a:p>
            <a:pPr lvl="1"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与其他预测模型比较：将本研究的模型与其他预测模型进行比较，如决策树、支持向量机等，以验证本研究模型的优势和局限性。</a:t>
            </a:r>
          </a:p>
          <a:p>
            <a:pPr lvl="1" algn="just">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rPr>
              <a:t>模型在实际应用中的验证：将模型应用于实际临床实践中，以验证其在实际场景中的预测效果和应用价值。</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530416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4153260" y="4541508"/>
            <a:ext cx="3652270" cy="957763"/>
          </a:xfrm>
          <a:prstGeom prst="rect">
            <a:avLst/>
          </a:prstGeom>
          <a:noFill/>
        </p:spPr>
        <p:txBody>
          <a:bodyPr wrap="square" rtlCol="0">
            <a:spAutoFit/>
          </a:bodyPr>
          <a:lstStyle/>
          <a:p>
            <a:pPr algn="ctr">
              <a:lnSpc>
                <a:spcPct val="130000"/>
              </a:lnSpc>
            </a:pPr>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参考文献</a:t>
            </a:r>
          </a:p>
        </p:txBody>
      </p: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D148B222-518B-F8DE-AE84-5FCA6E2DF120}"/>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7647562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41" presetClass="entr" presetSubtype="0" fill="hold" grpId="0" nodeType="withEffect">
                                  <p:stCondLst>
                                    <p:cond delay="125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par>
                                <p:cTn id="21" presetID="2" presetClass="entr" presetSubtype="8" fill="hold" grpId="0" nodeType="withEffect">
                                  <p:stCondLst>
                                    <p:cond delay="25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animBg="1"/>
      <p:bldP spid="20"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40" y="446099"/>
            <a:ext cx="1620957" cy="719363"/>
            <a:chOff x="5296239" y="446099"/>
            <a:chExt cx="1620957" cy="719363"/>
          </a:xfrm>
        </p:grpSpPr>
        <p:sp>
          <p:nvSpPr>
            <p:cNvPr id="6" name="文本框 5"/>
            <p:cNvSpPr txBox="1"/>
            <p:nvPr/>
          </p:nvSpPr>
          <p:spPr>
            <a:xfrm>
              <a:off x="5296239"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参考文献</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BA043B22-9154-5C9C-241F-67DC365D840B}"/>
              </a:ext>
            </a:extLst>
          </p:cNvPr>
          <p:cNvSpPr txBox="1"/>
          <p:nvPr/>
        </p:nvSpPr>
        <p:spPr>
          <a:xfrm>
            <a:off x="994692" y="1244974"/>
            <a:ext cx="10224052" cy="4889352"/>
          </a:xfrm>
          <a:prstGeom prst="rect">
            <a:avLst/>
          </a:prstGeom>
          <a:noFill/>
        </p:spPr>
        <p:txBody>
          <a:bodyPr wrap="square" rtlCol="0">
            <a:spAutoFit/>
          </a:bodyPr>
          <a:lstStyle/>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郜亚东</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李冠</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赵立峰</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一种四分位数法优化的</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GM(1,1)</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模型在高危边坡监测中应用研究</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城市勘测</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2023(03):171-175.</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[2]</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田佩宁</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张皓翔</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毛保华</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城市客运交通方式碳排放强度比较</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中国环境科学</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2024,44(05):2823-2832.</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[3]</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沈洪洲</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朱佳</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黄仕靖</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应急知识短视频传播效果研究：基于不同发布端类型的分析</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情报理论与实践</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:1-13.</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[4]</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罗江珊</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杨凡</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毕玮</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EC</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细网格</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10 m</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风场产品在青岛港区的预报检验和随机森林订正</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海洋预报</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:1-10.</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[5]</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马诚</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许冬梅</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lncRNA CHRF</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与</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NT-</a:t>
            </a:r>
            <a:r>
              <a:rPr lang="en-US" altLang="zh-CN" sz="1400" dirty="0" err="1">
                <a:solidFill>
                  <a:schemeClr val="tx1">
                    <a:lumMod val="85000"/>
                    <a:lumOff val="15000"/>
                  </a:schemeClr>
                </a:solidFill>
                <a:latin typeface="宋体" panose="02010600030101010101" pitchFamily="2" charset="-122"/>
                <a:ea typeface="宋体" panose="02010600030101010101" pitchFamily="2" charset="-122"/>
              </a:rPr>
              <a:t>proBNP</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预测急性缺血性脑卒中并发脑心综合征的应用价值</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重庆医学</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:1-9.</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[6]</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朱龙祥</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王自法</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张昕</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基于</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GIS</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和多种机器学习算法的广东省森林火灾预测模型</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林业工程学报</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2024,9(03):159-167.</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[8] Mackay, J., Mensah, G. A., &amp; </a:t>
            </a:r>
            <a:r>
              <a:rPr lang="en-US" altLang="zh-CN" sz="1400" dirty="0" err="1">
                <a:solidFill>
                  <a:schemeClr val="tx1">
                    <a:lumMod val="85000"/>
                    <a:lumOff val="15000"/>
                  </a:schemeClr>
                </a:solidFill>
                <a:latin typeface="宋体" panose="02010600030101010101" pitchFamily="2" charset="-122"/>
                <a:ea typeface="宋体" panose="02010600030101010101" pitchFamily="2" charset="-122"/>
              </a:rPr>
              <a:t>Greenlund</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K. (2004). The atlas of heart disease and stroke. Brighton: World Health Organization.</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[9]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陈晨</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王妮</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黄艳群</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(2020).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基于居民健康大数据的肥胖与常见慢病关联规则分析</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北京生物医学工程</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39(4), 406-411.</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[10] Hui, L. L., Nelson, E., Yu, L. M., &amp; et al. (2003). Risk factors for childhood overweight in 6- to 7-y-old Hong Kong children. International Journal of Obesity and Related Metabolic Disorders, 27(11), 1411-1418.</a:t>
            </a:r>
          </a:p>
          <a:p>
            <a:pPr algn="just">
              <a:lnSpc>
                <a:spcPct val="150000"/>
              </a:lnSpc>
            </a:pPr>
            <a:endParaRPr lang="en-US" altLang="zh-CN" sz="1400" dirty="0">
              <a:solidFill>
                <a:schemeClr val="tx1">
                  <a:lumMod val="85000"/>
                  <a:lumOff val="1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9831691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40" y="446099"/>
            <a:ext cx="1620957" cy="719363"/>
            <a:chOff x="5296239" y="446099"/>
            <a:chExt cx="1620957" cy="719363"/>
          </a:xfrm>
        </p:grpSpPr>
        <p:sp>
          <p:nvSpPr>
            <p:cNvPr id="6" name="文本框 5"/>
            <p:cNvSpPr txBox="1"/>
            <p:nvPr/>
          </p:nvSpPr>
          <p:spPr>
            <a:xfrm>
              <a:off x="5296239"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参考文献</a:t>
              </a:r>
            </a:p>
          </p:txBody>
        </p:sp>
        <p:sp>
          <p:nvSpPr>
            <p:cNvPr id="5" name="等腰三角形 4"/>
            <p:cNvSpPr/>
            <p:nvPr/>
          </p:nvSpPr>
          <p:spPr>
            <a:xfrm flipV="1">
              <a:off x="6036859" y="1100696"/>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2" name="文本框 1">
            <a:extLst>
              <a:ext uri="{FF2B5EF4-FFF2-40B4-BE49-F238E27FC236}">
                <a16:creationId xmlns:a16="http://schemas.microsoft.com/office/drawing/2014/main" id="{BA043B22-9154-5C9C-241F-67DC365D840B}"/>
              </a:ext>
            </a:extLst>
          </p:cNvPr>
          <p:cNvSpPr txBox="1"/>
          <p:nvPr/>
        </p:nvSpPr>
        <p:spPr>
          <a:xfrm>
            <a:off x="994692" y="1244974"/>
            <a:ext cx="10224052" cy="2627194"/>
          </a:xfrm>
          <a:prstGeom prst="rect">
            <a:avLst/>
          </a:prstGeom>
          <a:noFill/>
        </p:spPr>
        <p:txBody>
          <a:bodyPr wrap="square" rtlCol="0">
            <a:spAutoFit/>
          </a:bodyPr>
          <a:lstStyle/>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[11] </a:t>
            </a:r>
            <a:r>
              <a:rPr lang="en-US" altLang="zh-CN" sz="1400" dirty="0" err="1">
                <a:solidFill>
                  <a:schemeClr val="tx1">
                    <a:lumMod val="85000"/>
                    <a:lumOff val="15000"/>
                  </a:schemeClr>
                </a:solidFill>
                <a:latin typeface="宋体" panose="02010600030101010101" pitchFamily="2" charset="-122"/>
                <a:ea typeface="宋体" panose="02010600030101010101" pitchFamily="2" charset="-122"/>
              </a:rPr>
              <a:t>Kuhle</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S., Allen, A. C., &amp; </a:t>
            </a:r>
            <a:r>
              <a:rPr lang="en-US" altLang="zh-CN" sz="1400" dirty="0" err="1">
                <a:solidFill>
                  <a:schemeClr val="tx1">
                    <a:lumMod val="85000"/>
                    <a:lumOff val="15000"/>
                  </a:schemeClr>
                </a:solidFill>
                <a:latin typeface="宋体" panose="02010600030101010101" pitchFamily="2" charset="-122"/>
                <a:ea typeface="宋体" panose="02010600030101010101" pitchFamily="2" charset="-122"/>
              </a:rPr>
              <a:t>Veugelers</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P. J. (2010). Perinatal and childhood risk factors for overweight in a provincial sample of Canadian Grade 5 students. International Journal of Pediatric Obesity, 5(1), 88-96.</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[12]</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刘爱丽</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 </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基于机器学习的肥胖水平估计研究</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[D].</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绍兴文理学院</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,2023.DOI:10.27860/d.cnki.gsxwl.2023.000247.</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[13]</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李禄伟</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黄倩</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施佳成</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基于三种统计学方法构建的超重及肥胖人群高血压发病预测模型的分析比较</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现代预防医学</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,2021,48(11):2061-2066.</a:t>
            </a:r>
          </a:p>
          <a:p>
            <a:pPr algn="just">
              <a:lnSpc>
                <a:spcPct val="150000"/>
              </a:lnSpc>
            </a:pP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[14]</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陆晓宇</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贾苑吏</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李萌萌</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等</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基于三种预测模型构建医学生超重肥胖风险因素分析</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[J].</a:t>
            </a:r>
            <a:r>
              <a:rPr lang="zh-CN" altLang="en-US" sz="1400" dirty="0">
                <a:solidFill>
                  <a:schemeClr val="tx1">
                    <a:lumMod val="85000"/>
                    <a:lumOff val="15000"/>
                  </a:schemeClr>
                </a:solidFill>
                <a:latin typeface="宋体" panose="02010600030101010101" pitchFamily="2" charset="-122"/>
                <a:ea typeface="宋体" panose="02010600030101010101" pitchFamily="2" charset="-122"/>
              </a:rPr>
              <a:t>中国卫生统计</a:t>
            </a:r>
            <a:r>
              <a:rPr lang="en-US" altLang="zh-CN" sz="1400" dirty="0">
                <a:solidFill>
                  <a:schemeClr val="tx1">
                    <a:lumMod val="85000"/>
                    <a:lumOff val="15000"/>
                  </a:schemeClr>
                </a:solidFill>
                <a:latin typeface="宋体" panose="02010600030101010101" pitchFamily="2" charset="-122"/>
                <a:ea typeface="宋体" panose="02010600030101010101" pitchFamily="2" charset="-122"/>
              </a:rPr>
              <a:t>,2024,41(01):28-34.</a:t>
            </a:r>
          </a:p>
          <a:p>
            <a:pPr algn="just">
              <a:lnSpc>
                <a:spcPct val="150000"/>
              </a:lnSpc>
            </a:pPr>
            <a:endParaRPr lang="en-US" altLang="zh-CN" sz="1400" dirty="0">
              <a:solidFill>
                <a:schemeClr val="tx1">
                  <a:lumMod val="85000"/>
                  <a:lumOff val="15000"/>
                </a:schemeClr>
              </a:solidFill>
              <a:latin typeface="宋体" panose="02010600030101010101" pitchFamily="2" charset="-122"/>
              <a:ea typeface="宋体" panose="02010600030101010101" pitchFamily="2" charset="-122"/>
            </a:endParaRPr>
          </a:p>
          <a:p>
            <a:pPr algn="just">
              <a:lnSpc>
                <a:spcPct val="150000"/>
              </a:lnSpc>
            </a:pPr>
            <a:endParaRPr lang="en-US" altLang="zh-CN" sz="1400" dirty="0">
              <a:solidFill>
                <a:schemeClr val="tx1">
                  <a:lumMod val="85000"/>
                  <a:lumOff val="1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3526743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4224" t="7695" r="3072" b="13051"/>
          <a:stretch/>
        </p:blipFill>
        <p:spPr>
          <a:xfrm>
            <a:off x="0" y="0"/>
            <a:ext cx="12192000" cy="6872990"/>
          </a:xfrm>
          <a:prstGeom prst="rect">
            <a:avLst/>
          </a:prstGeom>
        </p:spPr>
      </p:pic>
      <p:sp>
        <p:nvSpPr>
          <p:cNvPr id="23" name="矩形 22"/>
          <p:cNvSpPr/>
          <p:nvPr/>
        </p:nvSpPr>
        <p:spPr>
          <a:xfrm>
            <a:off x="0" y="0"/>
            <a:ext cx="12192000" cy="6858000"/>
          </a:xfrm>
          <a:prstGeom prst="rect">
            <a:avLst/>
          </a:prstGeom>
          <a:gradFill>
            <a:gsLst>
              <a:gs pos="0">
                <a:srgbClr val="2E4E1D">
                  <a:alpha val="58000"/>
                </a:srgbClr>
              </a:gs>
              <a:gs pos="79000">
                <a:srgbClr val="2E4E1D">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5" name="文本框 4"/>
          <p:cNvSpPr txBox="1"/>
          <p:nvPr/>
        </p:nvSpPr>
        <p:spPr>
          <a:xfrm>
            <a:off x="763527" y="3693129"/>
            <a:ext cx="3028984" cy="461665"/>
          </a:xfrm>
          <a:prstGeom prst="rect">
            <a:avLst/>
          </a:prstGeom>
          <a:noFill/>
        </p:spPr>
        <p:txBody>
          <a:bodyPr wrap="square" rtlCol="0">
            <a:spAutoFit/>
          </a:bodyPr>
          <a:lstStyle/>
          <a:p>
            <a:pPr algn="dist"/>
            <a:r>
              <a:rPr lang="zh-CN" altLang="en-US" sz="2400" dirty="0">
                <a:gradFill>
                  <a:gsLst>
                    <a:gs pos="78000">
                      <a:schemeClr val="bg1"/>
                    </a:gs>
                    <a:gs pos="100000">
                      <a:srgbClr val="8DB108"/>
                    </a:gs>
                  </a:gsLst>
                  <a:lin ang="5400000" scaled="0"/>
                </a:gradFill>
                <a:effectLst>
                  <a:outerShdw blurRad="25400" dist="25400" dir="2700000" algn="tl">
                    <a:srgbClr val="000000">
                      <a:alpha val="15000"/>
                    </a:srgbClr>
                  </a:outerShdw>
                </a:effectLst>
                <a:latin typeface="Arial"/>
                <a:ea typeface="微软雅黑"/>
                <a:sym typeface="Arial"/>
              </a:rPr>
              <a:t>演示完毕， 谢谢！</a:t>
            </a:r>
          </a:p>
        </p:txBody>
      </p:sp>
      <p:sp>
        <p:nvSpPr>
          <p:cNvPr id="50" name="矩形 49"/>
          <p:cNvSpPr/>
          <p:nvPr/>
        </p:nvSpPr>
        <p:spPr>
          <a:xfrm>
            <a:off x="0" y="4714269"/>
            <a:ext cx="12192000" cy="2158722"/>
          </a:xfrm>
          <a:prstGeom prst="rect">
            <a:avLst/>
          </a:prstGeom>
          <a:gradFill>
            <a:gsLst>
              <a:gs pos="0">
                <a:srgbClr val="2E4E1D">
                  <a:alpha val="0"/>
                </a:srgbClr>
              </a:gs>
              <a:gs pos="100000">
                <a:srgbClr val="2E4E1D">
                  <a:alpha val="6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cxnSp>
        <p:nvCxnSpPr>
          <p:cNvPr id="21" name="直接连接符 20"/>
          <p:cNvCxnSpPr/>
          <p:nvPr/>
        </p:nvCxnSpPr>
        <p:spPr>
          <a:xfrm>
            <a:off x="893093" y="5835204"/>
            <a:ext cx="35147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A79CC-A0AB-42E2-1953-3622FE298BA7}"/>
              </a:ext>
            </a:extLst>
          </p:cNvPr>
          <p:cNvSpPr txBox="1"/>
          <p:nvPr/>
        </p:nvSpPr>
        <p:spPr>
          <a:xfrm>
            <a:off x="196603" y="530222"/>
            <a:ext cx="10410768" cy="830997"/>
          </a:xfrm>
          <a:prstGeom prst="rect">
            <a:avLst/>
          </a:prstGeom>
          <a:noFill/>
        </p:spPr>
        <p:txBody>
          <a:bodyPr wrap="square" rtlCol="0">
            <a:spAutoFit/>
          </a:bodyPr>
          <a:lstStyle/>
          <a:p>
            <a:pPr algn="dist"/>
            <a:r>
              <a:rPr lang="zh-CN" altLang="en-US" sz="4800" dirty="0">
                <a:ln w="6350">
                  <a:noFill/>
                </a:ln>
                <a:gradFill>
                  <a:gsLst>
                    <a:gs pos="41000">
                      <a:schemeClr val="bg1"/>
                    </a:gs>
                    <a:gs pos="100000">
                      <a:srgbClr val="E9D1A2"/>
                    </a:gs>
                  </a:gsLst>
                  <a:lin ang="2700000" scaled="0"/>
                </a:gradFill>
                <a:effectLst>
                  <a:outerShdw blurRad="25400" dist="25400" dir="2700000" algn="tl">
                    <a:srgbClr val="000000">
                      <a:alpha val="50000"/>
                    </a:srgbClr>
                  </a:outerShdw>
                </a:effectLst>
                <a:latin typeface="汉仪小隶书简" pitchFamily="49" charset="-122"/>
                <a:ea typeface="汉仪小隶书简" pitchFamily="49" charset="-122"/>
                <a:sym typeface="Arial"/>
              </a:rPr>
              <a:t>基于机器学习的肥胖水平估计研究</a:t>
            </a:r>
          </a:p>
        </p:txBody>
      </p:sp>
      <p:sp>
        <p:nvSpPr>
          <p:cNvPr id="3" name="文本框 2">
            <a:extLst>
              <a:ext uri="{FF2B5EF4-FFF2-40B4-BE49-F238E27FC236}">
                <a16:creationId xmlns:a16="http://schemas.microsoft.com/office/drawing/2014/main" id="{4B7FBC57-044C-8808-9435-9F581371C381}"/>
              </a:ext>
            </a:extLst>
          </p:cNvPr>
          <p:cNvSpPr txBox="1"/>
          <p:nvPr/>
        </p:nvSpPr>
        <p:spPr>
          <a:xfrm>
            <a:off x="781535" y="5954256"/>
            <a:ext cx="1703248" cy="24622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000" b="1" dirty="0">
                <a:gradFill>
                  <a:gsLst>
                    <a:gs pos="65000">
                      <a:schemeClr val="accent1">
                        <a:lumMod val="5000"/>
                        <a:lumOff val="95000"/>
                      </a:schemeClr>
                    </a:gs>
                    <a:gs pos="100000">
                      <a:srgbClr val="8DB108"/>
                    </a:gs>
                  </a:gsLst>
                  <a:lin ang="5400000" scaled="1"/>
                </a:gradFill>
                <a:latin typeface="Arial"/>
                <a:ea typeface="微软雅黑"/>
                <a:sym typeface="Arial"/>
              </a:rPr>
              <a:t>刘思洋，杨猛，梁永健</a:t>
            </a:r>
            <a:endParaRPr kumimoji="0" lang="zh-CN" altLang="en-US" sz="1000" b="1" i="0" u="none" strike="noStrike" kern="1200" cap="none" spc="0" normalizeH="0" baseline="0" noProof="0" dirty="0">
              <a:ln>
                <a:noFill/>
              </a:ln>
              <a:gradFill>
                <a:gsLst>
                  <a:gs pos="65000">
                    <a:schemeClr val="accent1">
                      <a:lumMod val="5000"/>
                      <a:lumOff val="95000"/>
                    </a:schemeClr>
                  </a:gs>
                  <a:gs pos="100000">
                    <a:srgbClr val="8DB108"/>
                  </a:gs>
                </a:gsLst>
                <a:lin ang="5400000" scaled="1"/>
              </a:gradFill>
              <a:effectLst/>
              <a:uLnTx/>
              <a:uFillTx/>
              <a:latin typeface="Arial"/>
              <a:ea typeface="微软雅黑"/>
              <a:sym typeface="Arial"/>
            </a:endParaRPr>
          </a:p>
        </p:txBody>
      </p:sp>
    </p:spTree>
    <p:extLst>
      <p:ext uri="{BB962C8B-B14F-4D97-AF65-F5344CB8AC3E}">
        <p14:creationId xmlns:p14="http://schemas.microsoft.com/office/powerpoint/2010/main" val="26277141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40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2" presetClass="entr" presetSubtype="4" fill="hold" nodeType="withEffect">
                                  <p:stCondLst>
                                    <p:cond delay="10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484DB5-C7CF-3709-9636-28957EE17883}"/>
              </a:ext>
            </a:extLst>
          </p:cNvPr>
          <p:cNvPicPr>
            <a:picLocks noChangeAspect="1"/>
          </p:cNvPicPr>
          <p:nvPr/>
        </p:nvPicPr>
        <p:blipFill>
          <a:blip r:embed="rId2"/>
          <a:stretch>
            <a:fillRect/>
          </a:stretch>
        </p:blipFill>
        <p:spPr>
          <a:xfrm>
            <a:off x="7171783" y="4349931"/>
            <a:ext cx="4116705" cy="2192020"/>
          </a:xfrm>
          <a:prstGeom prst="rect">
            <a:avLst/>
          </a:prstGeom>
          <a:ln>
            <a:noFill/>
          </a:ln>
          <a:effectLst>
            <a:softEdge rad="112500"/>
          </a:effectLst>
        </p:spPr>
      </p:pic>
      <p:pic>
        <p:nvPicPr>
          <p:cNvPr id="5" name="图片 4">
            <a:extLst>
              <a:ext uri="{FF2B5EF4-FFF2-40B4-BE49-F238E27FC236}">
                <a16:creationId xmlns:a16="http://schemas.microsoft.com/office/drawing/2014/main" id="{C1FC5E10-4F03-A4CA-A7E6-9CD36E3F5CB0}"/>
              </a:ext>
            </a:extLst>
          </p:cNvPr>
          <p:cNvPicPr>
            <a:picLocks noChangeAspect="1"/>
          </p:cNvPicPr>
          <p:nvPr/>
        </p:nvPicPr>
        <p:blipFill>
          <a:blip r:embed="rId3"/>
          <a:stretch>
            <a:fillRect/>
          </a:stretch>
        </p:blipFill>
        <p:spPr>
          <a:xfrm>
            <a:off x="7779249" y="1734814"/>
            <a:ext cx="2901774" cy="1974886"/>
          </a:xfrm>
          <a:prstGeom prst="rect">
            <a:avLst/>
          </a:prstGeom>
          <a:ln>
            <a:noFill/>
          </a:ln>
          <a:effectLst>
            <a:softEdge rad="112500"/>
          </a:effectLst>
        </p:spPr>
      </p:pic>
      <p:sp>
        <p:nvSpPr>
          <p:cNvPr id="18" name="文本框 17"/>
          <p:cNvSpPr txBox="1"/>
          <p:nvPr/>
        </p:nvSpPr>
        <p:spPr>
          <a:xfrm>
            <a:off x="3706062" y="264702"/>
            <a:ext cx="4801314" cy="1226746"/>
          </a:xfrm>
          <a:prstGeom prst="rect">
            <a:avLst/>
          </a:prstGeom>
          <a:noFill/>
        </p:spPr>
        <p:txBody>
          <a:bodyPr wrap="none" rtlCol="0">
            <a:spAutoFit/>
            <a:scene3d>
              <a:camera prst="orthographicFront"/>
              <a:lightRig rig="threePt" dir="t"/>
            </a:scene3d>
            <a:sp3d contourW="12700"/>
          </a:bodyPr>
          <a:lstStyle/>
          <a:p>
            <a:pPr lvl="0" algn="ctr">
              <a:lnSpc>
                <a:spcPct val="150000"/>
              </a:lnSpc>
              <a:defRPr/>
            </a:pPr>
            <a:r>
              <a:rPr lang="zh-CN" altLang="en-US" sz="2800" b="1" dirty="0">
                <a:solidFill>
                  <a:schemeClr val="tx1">
                    <a:lumMod val="85000"/>
                    <a:lumOff val="15000"/>
                  </a:schemeClr>
                </a:solidFill>
                <a:latin typeface="Arial"/>
                <a:ea typeface="微软雅黑"/>
                <a:sym typeface="Arial"/>
              </a:rPr>
              <a:t>研究主题：</a:t>
            </a:r>
            <a:br>
              <a:rPr lang="en-US" altLang="zh-CN" sz="2800" b="1" dirty="0">
                <a:solidFill>
                  <a:schemeClr val="tx1">
                    <a:lumMod val="85000"/>
                    <a:lumOff val="15000"/>
                  </a:schemeClr>
                </a:solidFill>
                <a:latin typeface="Arial"/>
                <a:ea typeface="微软雅黑"/>
                <a:sym typeface="Arial"/>
              </a:rPr>
            </a:br>
            <a:r>
              <a:rPr lang="zh-CN" altLang="en-US" sz="2400" dirty="0">
                <a:solidFill>
                  <a:schemeClr val="tx1">
                    <a:lumMod val="85000"/>
                    <a:lumOff val="15000"/>
                  </a:schemeClr>
                </a:solidFill>
                <a:latin typeface="Arial"/>
                <a:ea typeface="微软雅黑"/>
                <a:sym typeface="Arial"/>
              </a:rPr>
              <a:t>基于机器学习的肥胖水平估计研究</a:t>
            </a:r>
            <a:endParaRPr lang="zh-CN" altLang="en-US" sz="2800" dirty="0">
              <a:solidFill>
                <a:schemeClr val="tx1">
                  <a:lumMod val="85000"/>
                  <a:lumOff val="15000"/>
                </a:schemeClr>
              </a:solidFill>
              <a:latin typeface="Arial"/>
              <a:ea typeface="微软雅黑"/>
              <a:sym typeface="Arial"/>
            </a:endParaRPr>
          </a:p>
        </p:txBody>
      </p:sp>
      <p:sp>
        <p:nvSpPr>
          <p:cNvPr id="26" name="Text Box 13">
            <a:extLst>
              <a:ext uri="{FF2B5EF4-FFF2-40B4-BE49-F238E27FC236}">
                <a16:creationId xmlns:a16="http://schemas.microsoft.com/office/drawing/2014/main" id="{66D6774B-D58C-4920-88D2-4C44E1BF74FB}"/>
              </a:ext>
            </a:extLst>
          </p:cNvPr>
          <p:cNvSpPr txBox="1">
            <a:spLocks noChangeArrowheads="1"/>
          </p:cNvSpPr>
          <p:nvPr/>
        </p:nvSpPr>
        <p:spPr bwMode="auto">
          <a:xfrm>
            <a:off x="1073374" y="1734814"/>
            <a:ext cx="5274853" cy="17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200" b="1" dirty="0">
                <a:gradFill>
                  <a:gsLst>
                    <a:gs pos="0">
                      <a:srgbClr val="8DB108"/>
                    </a:gs>
                    <a:gs pos="100000">
                      <a:srgbClr val="456818"/>
                    </a:gs>
                  </a:gsLst>
                  <a:lin ang="2700000" scaled="0"/>
                </a:gradFill>
                <a:latin typeface="Arial"/>
                <a:ea typeface="微软雅黑"/>
                <a:sym typeface="Arial"/>
              </a:rPr>
              <a:t>研究主题：</a:t>
            </a:r>
            <a:r>
              <a:rPr lang="zh-CN" altLang="en-US" sz="1200" dirty="0">
                <a:solidFill>
                  <a:schemeClr val="tx1">
                    <a:lumMod val="65000"/>
                    <a:lumOff val="35000"/>
                  </a:schemeClr>
                </a:solidFill>
                <a:latin typeface="Arial"/>
                <a:ea typeface="微软雅黑"/>
                <a:sym typeface="Arial"/>
              </a:rPr>
              <a:t>基于机器学习的肥胖水平估计研究</a:t>
            </a:r>
            <a:endParaRPr lang="en-US" altLang="zh-CN" sz="1200" dirty="0">
              <a:solidFill>
                <a:schemeClr val="tx1">
                  <a:lumMod val="65000"/>
                  <a:lumOff val="35000"/>
                </a:schemeClr>
              </a:solidFill>
              <a:latin typeface="Arial"/>
              <a:ea typeface="微软雅黑"/>
              <a:sym typeface="Arial"/>
            </a:endParaRPr>
          </a:p>
          <a:p>
            <a:pPr algn="just">
              <a:lnSpc>
                <a:spcPct val="150000"/>
              </a:lnSpc>
            </a:pPr>
            <a:endParaRPr lang="en-US" altLang="zh-CN" sz="1200" dirty="0">
              <a:solidFill>
                <a:schemeClr val="tx1">
                  <a:lumMod val="65000"/>
                  <a:lumOff val="35000"/>
                </a:schemeClr>
              </a:solidFill>
              <a:latin typeface="Arial"/>
              <a:ea typeface="微软雅黑"/>
              <a:sym typeface="Arial"/>
            </a:endParaRPr>
          </a:p>
          <a:p>
            <a:pPr algn="just">
              <a:lnSpc>
                <a:spcPct val="150000"/>
              </a:lnSpc>
            </a:pPr>
            <a:r>
              <a:rPr lang="zh-CN" altLang="en-US" sz="1200" b="1" dirty="0">
                <a:gradFill>
                  <a:gsLst>
                    <a:gs pos="0">
                      <a:srgbClr val="8DB108"/>
                    </a:gs>
                    <a:gs pos="100000">
                      <a:srgbClr val="456818"/>
                    </a:gs>
                  </a:gsLst>
                </a:gradFill>
                <a:latin typeface="Arial"/>
                <a:ea typeface="微软雅黑"/>
                <a:sym typeface="Arial"/>
              </a:rPr>
              <a:t>研究目的：</a:t>
            </a:r>
            <a:r>
              <a:rPr lang="zh-CN" altLang="en-US" sz="1200" dirty="0">
                <a:solidFill>
                  <a:schemeClr val="bg1">
                    <a:lumMod val="50000"/>
                  </a:schemeClr>
                </a:solidFill>
                <a:latin typeface="Arial"/>
                <a:ea typeface="微软雅黑"/>
                <a:sym typeface="Arial"/>
              </a:rPr>
              <a:t>本研究旨在构建一个基于人口统计学特征、生活方式和饮食习惯等因素的肥胖风险水平分类预测模型。该模型能够准确预测个体未来患肥胖症的风险等级，并为个人提供个性化的健康建议，从而预防和控制肥胖症的发生和发展。</a:t>
            </a:r>
          </a:p>
        </p:txBody>
      </p:sp>
      <p:cxnSp>
        <p:nvCxnSpPr>
          <p:cNvPr id="27" name="直接连接符 26">
            <a:extLst>
              <a:ext uri="{FF2B5EF4-FFF2-40B4-BE49-F238E27FC236}">
                <a16:creationId xmlns:a16="http://schemas.microsoft.com/office/drawing/2014/main" id="{7AB0270A-95D6-4040-822F-B5D016B80680}"/>
              </a:ext>
            </a:extLst>
          </p:cNvPr>
          <p:cNvCxnSpPr>
            <a:cxnSpLocks/>
          </p:cNvCxnSpPr>
          <p:nvPr/>
        </p:nvCxnSpPr>
        <p:spPr>
          <a:xfrm>
            <a:off x="1139874" y="4251676"/>
            <a:ext cx="5208353" cy="0"/>
          </a:xfrm>
          <a:prstGeom prst="line">
            <a:avLst/>
          </a:prstGeom>
          <a:ln>
            <a:solidFill>
              <a:srgbClr val="8DB108"/>
            </a:solidFill>
            <a:prstDash val="dash"/>
          </a:ln>
        </p:spPr>
        <p:style>
          <a:lnRef idx="1">
            <a:schemeClr val="accent1"/>
          </a:lnRef>
          <a:fillRef idx="0">
            <a:schemeClr val="accent1"/>
          </a:fillRef>
          <a:effectRef idx="0">
            <a:schemeClr val="accent1"/>
          </a:effectRef>
          <a:fontRef idx="minor">
            <a:schemeClr val="tx1"/>
          </a:fontRef>
        </p:style>
      </p:cxnSp>
      <p:sp>
        <p:nvSpPr>
          <p:cNvPr id="28" name="Text Box 13">
            <a:extLst>
              <a:ext uri="{FF2B5EF4-FFF2-40B4-BE49-F238E27FC236}">
                <a16:creationId xmlns:a16="http://schemas.microsoft.com/office/drawing/2014/main" id="{594EEFCC-CE9F-4E44-B7C1-C3D70BDAFE92}"/>
              </a:ext>
            </a:extLst>
          </p:cNvPr>
          <p:cNvSpPr txBox="1">
            <a:spLocks noChangeArrowheads="1"/>
          </p:cNvSpPr>
          <p:nvPr/>
        </p:nvSpPr>
        <p:spPr bwMode="auto">
          <a:xfrm>
            <a:off x="1085040" y="3780497"/>
            <a:ext cx="1212616" cy="4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b="1" dirty="0">
                <a:gradFill>
                  <a:gsLst>
                    <a:gs pos="0">
                      <a:srgbClr val="8DB108"/>
                    </a:gs>
                    <a:gs pos="100000">
                      <a:srgbClr val="456818"/>
                    </a:gs>
                  </a:gsLst>
                </a:gradFill>
                <a:latin typeface="Arial"/>
                <a:ea typeface="微软雅黑"/>
                <a:sym typeface="Arial"/>
              </a:rPr>
              <a:t>研究现状：</a:t>
            </a:r>
          </a:p>
        </p:txBody>
      </p:sp>
      <p:sp>
        <p:nvSpPr>
          <p:cNvPr id="29" name="Text Box 18">
            <a:extLst>
              <a:ext uri="{FF2B5EF4-FFF2-40B4-BE49-F238E27FC236}">
                <a16:creationId xmlns:a16="http://schemas.microsoft.com/office/drawing/2014/main" id="{8481428C-14C3-4763-84B0-8FA8BE1641E8}"/>
              </a:ext>
            </a:extLst>
          </p:cNvPr>
          <p:cNvSpPr txBox="1">
            <a:spLocks noChangeArrowheads="1"/>
          </p:cNvSpPr>
          <p:nvPr/>
        </p:nvSpPr>
        <p:spPr bwMode="auto">
          <a:xfrm>
            <a:off x="1109908" y="4394097"/>
            <a:ext cx="5220013" cy="1444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a:lnSpc>
                <a:spcPct val="150000"/>
              </a:lnSpc>
            </a:pPr>
            <a:r>
              <a:rPr lang="zh-CN" altLang="en-US" sz="1200" dirty="0">
                <a:solidFill>
                  <a:schemeClr val="bg1">
                    <a:lumMod val="50000"/>
                  </a:schemeClr>
                </a:solidFill>
                <a:latin typeface="Arial"/>
                <a:ea typeface="微软雅黑"/>
                <a:sym typeface="Arial"/>
              </a:rPr>
              <a:t>当前肥胖研究主要集中在影响因素分析、机器学习方法应用和肥胖干预策略探索等几个方面。虽然取得了一定进展，但仍存在肥胖机制研究不够深入、预测模型精度待提高、干预策略可持续性不足等问题。未来的研究方向包括深入探究肥胖机制、开发精准预测模型、探索有效干预策略以及加强数据收集等。</a:t>
            </a:r>
          </a:p>
        </p:txBody>
      </p:sp>
      <p:sp>
        <p:nvSpPr>
          <p:cNvPr id="7" name="文本框 6">
            <a:extLst>
              <a:ext uri="{FF2B5EF4-FFF2-40B4-BE49-F238E27FC236}">
                <a16:creationId xmlns:a16="http://schemas.microsoft.com/office/drawing/2014/main" id="{515AD6D8-9B8F-A6E6-3011-9A64B6A149D7}"/>
              </a:ext>
            </a:extLst>
          </p:cNvPr>
          <p:cNvSpPr txBox="1"/>
          <p:nvPr/>
        </p:nvSpPr>
        <p:spPr>
          <a:xfrm>
            <a:off x="8507376" y="6541951"/>
            <a:ext cx="2001598" cy="316049"/>
          </a:xfrm>
          <a:prstGeom prst="rect">
            <a:avLst/>
          </a:prstGeom>
          <a:noFill/>
        </p:spPr>
        <p:txBody>
          <a:bodyPr wrap="square">
            <a:spAutoFit/>
          </a:bodyPr>
          <a:lstStyle/>
          <a:p>
            <a:pPr algn="ctr">
              <a:lnSpc>
                <a:spcPct val="150000"/>
              </a:lnSpc>
            </a:pPr>
            <a:r>
              <a:rPr lang="zh-CN" altLang="en-US" sz="1100" dirty="0">
                <a:solidFill>
                  <a:schemeClr val="tx1">
                    <a:lumMod val="65000"/>
                    <a:lumOff val="35000"/>
                  </a:schemeClr>
                </a:solidFill>
                <a:latin typeface="Arial"/>
                <a:ea typeface="微软雅黑"/>
                <a:sym typeface="Arial"/>
              </a:rPr>
              <a:t>图 现今我国人群肥胖流行率</a:t>
            </a:r>
            <a:endParaRPr lang="en-US" altLang="zh-CN" sz="1100" dirty="0">
              <a:solidFill>
                <a:schemeClr val="tx1">
                  <a:lumMod val="65000"/>
                  <a:lumOff val="35000"/>
                </a:schemeClr>
              </a:solidFill>
              <a:latin typeface="Arial"/>
              <a:ea typeface="微软雅黑"/>
              <a:sym typeface="Arial"/>
            </a:endParaRPr>
          </a:p>
        </p:txBody>
      </p:sp>
      <p:sp>
        <p:nvSpPr>
          <p:cNvPr id="8" name="文本框 7">
            <a:extLst>
              <a:ext uri="{FF2B5EF4-FFF2-40B4-BE49-F238E27FC236}">
                <a16:creationId xmlns:a16="http://schemas.microsoft.com/office/drawing/2014/main" id="{4CCD3DFF-912D-DAB7-9E69-84283C5488DC}"/>
              </a:ext>
            </a:extLst>
          </p:cNvPr>
          <p:cNvSpPr txBox="1"/>
          <p:nvPr/>
        </p:nvSpPr>
        <p:spPr>
          <a:xfrm>
            <a:off x="7605088" y="3820527"/>
            <a:ext cx="3250096" cy="316049"/>
          </a:xfrm>
          <a:prstGeom prst="rect">
            <a:avLst/>
          </a:prstGeom>
          <a:noFill/>
        </p:spPr>
        <p:txBody>
          <a:bodyPr wrap="square">
            <a:spAutoFit/>
          </a:bodyPr>
          <a:lstStyle/>
          <a:p>
            <a:pPr algn="ctr">
              <a:lnSpc>
                <a:spcPct val="150000"/>
              </a:lnSpc>
            </a:pPr>
            <a:r>
              <a:rPr lang="zh-CN" altLang="en-US" sz="1100" dirty="0">
                <a:solidFill>
                  <a:schemeClr val="tx1">
                    <a:lumMod val="65000"/>
                    <a:lumOff val="35000"/>
                  </a:schemeClr>
                </a:solidFill>
                <a:latin typeface="Arial"/>
                <a:ea typeface="微软雅黑"/>
                <a:sym typeface="Arial"/>
              </a:rPr>
              <a:t>图 估算从</a:t>
            </a:r>
            <a:r>
              <a:rPr lang="en-US" altLang="zh-CN" sz="1100" dirty="0">
                <a:solidFill>
                  <a:schemeClr val="tx1">
                    <a:lumMod val="65000"/>
                    <a:lumOff val="35000"/>
                  </a:schemeClr>
                </a:solidFill>
                <a:latin typeface="Arial"/>
                <a:ea typeface="微软雅黑"/>
                <a:sym typeface="Arial"/>
              </a:rPr>
              <a:t>2020</a:t>
            </a:r>
            <a:r>
              <a:rPr lang="zh-CN" altLang="en-US" sz="1100" dirty="0">
                <a:solidFill>
                  <a:schemeClr val="tx1">
                    <a:lumMod val="65000"/>
                    <a:lumOff val="35000"/>
                  </a:schemeClr>
                </a:solidFill>
                <a:latin typeface="Arial"/>
                <a:ea typeface="微软雅黑"/>
                <a:sym typeface="Arial"/>
              </a:rPr>
              <a:t>年到</a:t>
            </a:r>
            <a:r>
              <a:rPr lang="en-US" altLang="zh-CN" sz="1100" dirty="0">
                <a:solidFill>
                  <a:schemeClr val="tx1">
                    <a:lumMod val="65000"/>
                    <a:lumOff val="35000"/>
                  </a:schemeClr>
                </a:solidFill>
                <a:latin typeface="Arial"/>
                <a:ea typeface="微软雅黑"/>
                <a:sym typeface="Arial"/>
              </a:rPr>
              <a:t>2035</a:t>
            </a:r>
            <a:r>
              <a:rPr lang="zh-CN" altLang="en-US" sz="1100" dirty="0">
                <a:solidFill>
                  <a:schemeClr val="tx1">
                    <a:lumMod val="65000"/>
                    <a:lumOff val="35000"/>
                  </a:schemeClr>
                </a:solidFill>
                <a:latin typeface="Arial"/>
                <a:ea typeface="微软雅黑"/>
                <a:sym typeface="Arial"/>
              </a:rPr>
              <a:t>年全球的肥胖发展情况</a:t>
            </a:r>
            <a:endParaRPr lang="en-US" altLang="zh-CN" sz="1100" dirty="0">
              <a:solidFill>
                <a:schemeClr val="tx1">
                  <a:lumMod val="65000"/>
                  <a:lumOff val="35000"/>
                </a:schemeClr>
              </a:solidFill>
              <a:latin typeface="Arial"/>
              <a:ea typeface="微软雅黑"/>
              <a:sym typeface="Arial"/>
            </a:endParaRPr>
          </a:p>
        </p:txBody>
      </p:sp>
    </p:spTree>
    <p:extLst>
      <p:ext uri="{BB962C8B-B14F-4D97-AF65-F5344CB8AC3E}">
        <p14:creationId xmlns:p14="http://schemas.microsoft.com/office/powerpoint/2010/main" val="2590432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944357"/>
            <a:ext cx="6086628" cy="830997"/>
          </a:xfrm>
          <a:prstGeom prst="rect">
            <a:avLst/>
          </a:prstGeom>
          <a:noFill/>
        </p:spPr>
        <p:txBody>
          <a:bodyPr wrap="square" rtlCol="0">
            <a:spAutoFit/>
          </a:bodyPr>
          <a:lstStyle/>
          <a:p>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团队分工</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02</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57804"/>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1975897" y="5226041"/>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TWO</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D37D31F3-16D1-BD55-D680-8793098230EC}"/>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352883372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6" presetClass="entr" presetSubtype="42"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par>
                                <p:cTn id="32" presetID="41" presetClass="entr" presetSubtype="0" fill="hold" grpId="0" nodeType="withEffect">
                                  <p:stCondLst>
                                    <p:cond delay="125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par>
                                <p:cTn id="39" presetID="2" presetClass="entr" presetSubtype="8" fill="hold" grpId="0" nodeType="withEffect">
                                  <p:stCondLst>
                                    <p:cond delay="25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96244" y="446099"/>
            <a:ext cx="1620957" cy="714455"/>
            <a:chOff x="5296243" y="446099"/>
            <a:chExt cx="1620957" cy="714455"/>
          </a:xfrm>
        </p:grpSpPr>
        <p:sp>
          <p:nvSpPr>
            <p:cNvPr id="6" name="文本框 5"/>
            <p:cNvSpPr txBox="1"/>
            <p:nvPr/>
          </p:nvSpPr>
          <p:spPr>
            <a:xfrm>
              <a:off x="5296243"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团队分工</a:t>
              </a:r>
            </a:p>
          </p:txBody>
        </p:sp>
        <p:sp>
          <p:nvSpPr>
            <p:cNvPr id="5" name="等腰三角形 4"/>
            <p:cNvSpPr/>
            <p:nvPr/>
          </p:nvSpPr>
          <p:spPr>
            <a:xfrm flipV="1">
              <a:off x="6036863" y="1095788"/>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8" name="Freeform: Shape 31">
            <a:extLst>
              <a:ext uri="{FF2B5EF4-FFF2-40B4-BE49-F238E27FC236}">
                <a16:creationId xmlns:a16="http://schemas.microsoft.com/office/drawing/2014/main" id="{52EBC33D-24CA-48FD-BF17-1B16E284D186}"/>
              </a:ext>
            </a:extLst>
          </p:cNvPr>
          <p:cNvSpPr/>
          <p:nvPr/>
        </p:nvSpPr>
        <p:spPr>
          <a:xfrm>
            <a:off x="2278336" y="4748146"/>
            <a:ext cx="902791" cy="1014066"/>
          </a:xfrm>
          <a:custGeom>
            <a:avLst/>
            <a:gdLst>
              <a:gd name="connsiteX0" fmla="*/ 4267200 w 8534400"/>
              <a:gd name="connsiteY0" fmla="*/ 0 h 9586304"/>
              <a:gd name="connsiteX1" fmla="*/ 4717706 w 8534400"/>
              <a:gd name="connsiteY1" fmla="*/ 105392 h 9586304"/>
              <a:gd name="connsiteX2" fmla="*/ 7975773 w 8534400"/>
              <a:gd name="connsiteY2" fmla="*/ 1734038 h 9586304"/>
              <a:gd name="connsiteX3" fmla="*/ 8534400 w 8534400"/>
              <a:gd name="connsiteY3" fmla="*/ 2638439 h 9586304"/>
              <a:gd name="connsiteX4" fmla="*/ 8534400 w 8534400"/>
              <a:gd name="connsiteY4" fmla="*/ 6947864 h 9586304"/>
              <a:gd name="connsiteX5" fmla="*/ 7975773 w 8534400"/>
              <a:gd name="connsiteY5" fmla="*/ 7852265 h 9586304"/>
              <a:gd name="connsiteX6" fmla="*/ 4717706 w 8534400"/>
              <a:gd name="connsiteY6" fmla="*/ 9480911 h 9586304"/>
              <a:gd name="connsiteX7" fmla="*/ 3816693 w 8534400"/>
              <a:gd name="connsiteY7" fmla="*/ 9480911 h 9586304"/>
              <a:gd name="connsiteX8" fmla="*/ 558630 w 8534400"/>
              <a:gd name="connsiteY8" fmla="*/ 7852265 h 9586304"/>
              <a:gd name="connsiteX9" fmla="*/ 0 w 8534400"/>
              <a:gd name="connsiteY9" fmla="*/ 6947864 h 9586304"/>
              <a:gd name="connsiteX10" fmla="*/ 0 w 8534400"/>
              <a:gd name="connsiteY10" fmla="*/ 2638439 h 9586304"/>
              <a:gd name="connsiteX11" fmla="*/ 558630 w 8534400"/>
              <a:gd name="connsiteY11" fmla="*/ 1734038 h 9586304"/>
              <a:gd name="connsiteX12" fmla="*/ 3816693 w 8534400"/>
              <a:gd name="connsiteY12" fmla="*/ 105392 h 9586304"/>
              <a:gd name="connsiteX13" fmla="*/ 4267200 w 8534400"/>
              <a:gd name="connsiteY13" fmla="*/ 0 h 958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34400" h="9586304">
                <a:moveTo>
                  <a:pt x="4267200" y="0"/>
                </a:moveTo>
                <a:cubicBezTo>
                  <a:pt x="4421274" y="0"/>
                  <a:pt x="4575349" y="35130"/>
                  <a:pt x="4717706" y="105392"/>
                </a:cubicBezTo>
                <a:cubicBezTo>
                  <a:pt x="4717706" y="105392"/>
                  <a:pt x="4717706" y="105392"/>
                  <a:pt x="7975773" y="1734038"/>
                </a:cubicBezTo>
                <a:cubicBezTo>
                  <a:pt x="8318156" y="1906992"/>
                  <a:pt x="8534400" y="2256502"/>
                  <a:pt x="8534400" y="2638439"/>
                </a:cubicBezTo>
                <a:cubicBezTo>
                  <a:pt x="8534400" y="2638439"/>
                  <a:pt x="8534400" y="2638439"/>
                  <a:pt x="8534400" y="6947864"/>
                </a:cubicBezTo>
                <a:cubicBezTo>
                  <a:pt x="8534400" y="7329801"/>
                  <a:pt x="8318156" y="7679313"/>
                  <a:pt x="7975773" y="7852265"/>
                </a:cubicBezTo>
                <a:cubicBezTo>
                  <a:pt x="7975773" y="7852265"/>
                  <a:pt x="7975773" y="7852265"/>
                  <a:pt x="4717706" y="9480911"/>
                </a:cubicBezTo>
                <a:cubicBezTo>
                  <a:pt x="4432988" y="9621435"/>
                  <a:pt x="4101412" y="9621435"/>
                  <a:pt x="3816693" y="9480911"/>
                </a:cubicBezTo>
                <a:cubicBezTo>
                  <a:pt x="3816693" y="9480911"/>
                  <a:pt x="3816693" y="9480911"/>
                  <a:pt x="558630" y="7852265"/>
                </a:cubicBezTo>
                <a:cubicBezTo>
                  <a:pt x="216244" y="7679313"/>
                  <a:pt x="0" y="7329801"/>
                  <a:pt x="0" y="6947864"/>
                </a:cubicBezTo>
                <a:cubicBezTo>
                  <a:pt x="0" y="6947864"/>
                  <a:pt x="0" y="6947864"/>
                  <a:pt x="0" y="2638439"/>
                </a:cubicBezTo>
                <a:cubicBezTo>
                  <a:pt x="0" y="2256502"/>
                  <a:pt x="216244" y="1906992"/>
                  <a:pt x="558630" y="1734038"/>
                </a:cubicBezTo>
                <a:cubicBezTo>
                  <a:pt x="558630" y="1734038"/>
                  <a:pt x="558630" y="1734038"/>
                  <a:pt x="3816693" y="105392"/>
                </a:cubicBezTo>
                <a:cubicBezTo>
                  <a:pt x="3959054" y="35130"/>
                  <a:pt x="4113129" y="0"/>
                  <a:pt x="4267200" y="0"/>
                </a:cubicBezTo>
                <a:close/>
              </a:path>
            </a:pathLst>
          </a:custGeom>
          <a:gradFill>
            <a:gsLst>
              <a:gs pos="0">
                <a:srgbClr val="8DB108"/>
              </a:gs>
              <a:gs pos="100000">
                <a:srgbClr val="456818"/>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dirty="0">
              <a:solidFill>
                <a:schemeClr val="bg1"/>
              </a:solidFill>
              <a:latin typeface="Arial"/>
              <a:ea typeface="微软雅黑"/>
              <a:sym typeface="Arial"/>
            </a:endParaRPr>
          </a:p>
        </p:txBody>
      </p:sp>
      <p:sp>
        <p:nvSpPr>
          <p:cNvPr id="9" name="Freeform: Shape 31">
            <a:extLst>
              <a:ext uri="{FF2B5EF4-FFF2-40B4-BE49-F238E27FC236}">
                <a16:creationId xmlns:a16="http://schemas.microsoft.com/office/drawing/2014/main" id="{83742883-9B60-4584-AD39-BDD2B4FC79ED}"/>
              </a:ext>
            </a:extLst>
          </p:cNvPr>
          <p:cNvSpPr/>
          <p:nvPr/>
        </p:nvSpPr>
        <p:spPr>
          <a:xfrm>
            <a:off x="2278336" y="3236658"/>
            <a:ext cx="902791" cy="1014066"/>
          </a:xfrm>
          <a:custGeom>
            <a:avLst/>
            <a:gdLst>
              <a:gd name="connsiteX0" fmla="*/ 4267200 w 8534400"/>
              <a:gd name="connsiteY0" fmla="*/ 0 h 9586304"/>
              <a:gd name="connsiteX1" fmla="*/ 4717706 w 8534400"/>
              <a:gd name="connsiteY1" fmla="*/ 105392 h 9586304"/>
              <a:gd name="connsiteX2" fmla="*/ 7975773 w 8534400"/>
              <a:gd name="connsiteY2" fmla="*/ 1734038 h 9586304"/>
              <a:gd name="connsiteX3" fmla="*/ 8534400 w 8534400"/>
              <a:gd name="connsiteY3" fmla="*/ 2638439 h 9586304"/>
              <a:gd name="connsiteX4" fmla="*/ 8534400 w 8534400"/>
              <a:gd name="connsiteY4" fmla="*/ 6947864 h 9586304"/>
              <a:gd name="connsiteX5" fmla="*/ 7975773 w 8534400"/>
              <a:gd name="connsiteY5" fmla="*/ 7852265 h 9586304"/>
              <a:gd name="connsiteX6" fmla="*/ 4717706 w 8534400"/>
              <a:gd name="connsiteY6" fmla="*/ 9480911 h 9586304"/>
              <a:gd name="connsiteX7" fmla="*/ 3816693 w 8534400"/>
              <a:gd name="connsiteY7" fmla="*/ 9480911 h 9586304"/>
              <a:gd name="connsiteX8" fmla="*/ 558630 w 8534400"/>
              <a:gd name="connsiteY8" fmla="*/ 7852265 h 9586304"/>
              <a:gd name="connsiteX9" fmla="*/ 0 w 8534400"/>
              <a:gd name="connsiteY9" fmla="*/ 6947864 h 9586304"/>
              <a:gd name="connsiteX10" fmla="*/ 0 w 8534400"/>
              <a:gd name="connsiteY10" fmla="*/ 2638439 h 9586304"/>
              <a:gd name="connsiteX11" fmla="*/ 558630 w 8534400"/>
              <a:gd name="connsiteY11" fmla="*/ 1734038 h 9586304"/>
              <a:gd name="connsiteX12" fmla="*/ 3816693 w 8534400"/>
              <a:gd name="connsiteY12" fmla="*/ 105392 h 9586304"/>
              <a:gd name="connsiteX13" fmla="*/ 4267200 w 8534400"/>
              <a:gd name="connsiteY13" fmla="*/ 0 h 958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34400" h="9586304">
                <a:moveTo>
                  <a:pt x="4267200" y="0"/>
                </a:moveTo>
                <a:cubicBezTo>
                  <a:pt x="4421274" y="0"/>
                  <a:pt x="4575349" y="35130"/>
                  <a:pt x="4717706" y="105392"/>
                </a:cubicBezTo>
                <a:cubicBezTo>
                  <a:pt x="4717706" y="105392"/>
                  <a:pt x="4717706" y="105392"/>
                  <a:pt x="7975773" y="1734038"/>
                </a:cubicBezTo>
                <a:cubicBezTo>
                  <a:pt x="8318156" y="1906992"/>
                  <a:pt x="8534400" y="2256502"/>
                  <a:pt x="8534400" y="2638439"/>
                </a:cubicBezTo>
                <a:cubicBezTo>
                  <a:pt x="8534400" y="2638439"/>
                  <a:pt x="8534400" y="2638439"/>
                  <a:pt x="8534400" y="6947864"/>
                </a:cubicBezTo>
                <a:cubicBezTo>
                  <a:pt x="8534400" y="7329801"/>
                  <a:pt x="8318156" y="7679313"/>
                  <a:pt x="7975773" y="7852265"/>
                </a:cubicBezTo>
                <a:cubicBezTo>
                  <a:pt x="7975773" y="7852265"/>
                  <a:pt x="7975773" y="7852265"/>
                  <a:pt x="4717706" y="9480911"/>
                </a:cubicBezTo>
                <a:cubicBezTo>
                  <a:pt x="4432988" y="9621435"/>
                  <a:pt x="4101412" y="9621435"/>
                  <a:pt x="3816693" y="9480911"/>
                </a:cubicBezTo>
                <a:cubicBezTo>
                  <a:pt x="3816693" y="9480911"/>
                  <a:pt x="3816693" y="9480911"/>
                  <a:pt x="558630" y="7852265"/>
                </a:cubicBezTo>
                <a:cubicBezTo>
                  <a:pt x="216244" y="7679313"/>
                  <a:pt x="0" y="7329801"/>
                  <a:pt x="0" y="6947864"/>
                </a:cubicBezTo>
                <a:cubicBezTo>
                  <a:pt x="0" y="6947864"/>
                  <a:pt x="0" y="6947864"/>
                  <a:pt x="0" y="2638439"/>
                </a:cubicBezTo>
                <a:cubicBezTo>
                  <a:pt x="0" y="2256502"/>
                  <a:pt x="216244" y="1906992"/>
                  <a:pt x="558630" y="1734038"/>
                </a:cubicBezTo>
                <a:cubicBezTo>
                  <a:pt x="558630" y="1734038"/>
                  <a:pt x="558630" y="1734038"/>
                  <a:pt x="3816693" y="105392"/>
                </a:cubicBezTo>
                <a:cubicBezTo>
                  <a:pt x="3959054" y="35130"/>
                  <a:pt x="4113129" y="0"/>
                  <a:pt x="4267200" y="0"/>
                </a:cubicBezTo>
                <a:close/>
              </a:path>
            </a:pathLst>
          </a:custGeom>
          <a:gradFill>
            <a:gsLst>
              <a:gs pos="0">
                <a:srgbClr val="8DB108"/>
              </a:gs>
              <a:gs pos="100000">
                <a:srgbClr val="456818"/>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dirty="0">
              <a:solidFill>
                <a:schemeClr val="bg1"/>
              </a:solidFill>
              <a:latin typeface="Arial"/>
              <a:ea typeface="微软雅黑"/>
              <a:sym typeface="Arial"/>
            </a:endParaRPr>
          </a:p>
        </p:txBody>
      </p:sp>
      <p:sp>
        <p:nvSpPr>
          <p:cNvPr id="14" name="Freeform: Shape 31">
            <a:extLst>
              <a:ext uri="{FF2B5EF4-FFF2-40B4-BE49-F238E27FC236}">
                <a16:creationId xmlns:a16="http://schemas.microsoft.com/office/drawing/2014/main" id="{EDE61F42-FD64-4948-B7A7-CDD453FD519A}"/>
              </a:ext>
            </a:extLst>
          </p:cNvPr>
          <p:cNvSpPr/>
          <p:nvPr/>
        </p:nvSpPr>
        <p:spPr>
          <a:xfrm>
            <a:off x="2278336" y="1725170"/>
            <a:ext cx="902791" cy="1014066"/>
          </a:xfrm>
          <a:custGeom>
            <a:avLst/>
            <a:gdLst>
              <a:gd name="connsiteX0" fmla="*/ 4267200 w 8534400"/>
              <a:gd name="connsiteY0" fmla="*/ 0 h 9586304"/>
              <a:gd name="connsiteX1" fmla="*/ 4717706 w 8534400"/>
              <a:gd name="connsiteY1" fmla="*/ 105392 h 9586304"/>
              <a:gd name="connsiteX2" fmla="*/ 7975773 w 8534400"/>
              <a:gd name="connsiteY2" fmla="*/ 1734038 h 9586304"/>
              <a:gd name="connsiteX3" fmla="*/ 8534400 w 8534400"/>
              <a:gd name="connsiteY3" fmla="*/ 2638439 h 9586304"/>
              <a:gd name="connsiteX4" fmla="*/ 8534400 w 8534400"/>
              <a:gd name="connsiteY4" fmla="*/ 6947864 h 9586304"/>
              <a:gd name="connsiteX5" fmla="*/ 7975773 w 8534400"/>
              <a:gd name="connsiteY5" fmla="*/ 7852265 h 9586304"/>
              <a:gd name="connsiteX6" fmla="*/ 4717706 w 8534400"/>
              <a:gd name="connsiteY6" fmla="*/ 9480911 h 9586304"/>
              <a:gd name="connsiteX7" fmla="*/ 3816693 w 8534400"/>
              <a:gd name="connsiteY7" fmla="*/ 9480911 h 9586304"/>
              <a:gd name="connsiteX8" fmla="*/ 558630 w 8534400"/>
              <a:gd name="connsiteY8" fmla="*/ 7852265 h 9586304"/>
              <a:gd name="connsiteX9" fmla="*/ 0 w 8534400"/>
              <a:gd name="connsiteY9" fmla="*/ 6947864 h 9586304"/>
              <a:gd name="connsiteX10" fmla="*/ 0 w 8534400"/>
              <a:gd name="connsiteY10" fmla="*/ 2638439 h 9586304"/>
              <a:gd name="connsiteX11" fmla="*/ 558630 w 8534400"/>
              <a:gd name="connsiteY11" fmla="*/ 1734038 h 9586304"/>
              <a:gd name="connsiteX12" fmla="*/ 3816693 w 8534400"/>
              <a:gd name="connsiteY12" fmla="*/ 105392 h 9586304"/>
              <a:gd name="connsiteX13" fmla="*/ 4267200 w 8534400"/>
              <a:gd name="connsiteY13" fmla="*/ 0 h 958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34400" h="9586304">
                <a:moveTo>
                  <a:pt x="4267200" y="0"/>
                </a:moveTo>
                <a:cubicBezTo>
                  <a:pt x="4421274" y="0"/>
                  <a:pt x="4575349" y="35130"/>
                  <a:pt x="4717706" y="105392"/>
                </a:cubicBezTo>
                <a:cubicBezTo>
                  <a:pt x="4717706" y="105392"/>
                  <a:pt x="4717706" y="105392"/>
                  <a:pt x="7975773" y="1734038"/>
                </a:cubicBezTo>
                <a:cubicBezTo>
                  <a:pt x="8318156" y="1906992"/>
                  <a:pt x="8534400" y="2256502"/>
                  <a:pt x="8534400" y="2638439"/>
                </a:cubicBezTo>
                <a:cubicBezTo>
                  <a:pt x="8534400" y="2638439"/>
                  <a:pt x="8534400" y="2638439"/>
                  <a:pt x="8534400" y="6947864"/>
                </a:cubicBezTo>
                <a:cubicBezTo>
                  <a:pt x="8534400" y="7329801"/>
                  <a:pt x="8318156" y="7679313"/>
                  <a:pt x="7975773" y="7852265"/>
                </a:cubicBezTo>
                <a:cubicBezTo>
                  <a:pt x="7975773" y="7852265"/>
                  <a:pt x="7975773" y="7852265"/>
                  <a:pt x="4717706" y="9480911"/>
                </a:cubicBezTo>
                <a:cubicBezTo>
                  <a:pt x="4432988" y="9621435"/>
                  <a:pt x="4101412" y="9621435"/>
                  <a:pt x="3816693" y="9480911"/>
                </a:cubicBezTo>
                <a:cubicBezTo>
                  <a:pt x="3816693" y="9480911"/>
                  <a:pt x="3816693" y="9480911"/>
                  <a:pt x="558630" y="7852265"/>
                </a:cubicBezTo>
                <a:cubicBezTo>
                  <a:pt x="216244" y="7679313"/>
                  <a:pt x="0" y="7329801"/>
                  <a:pt x="0" y="6947864"/>
                </a:cubicBezTo>
                <a:cubicBezTo>
                  <a:pt x="0" y="6947864"/>
                  <a:pt x="0" y="6947864"/>
                  <a:pt x="0" y="2638439"/>
                </a:cubicBezTo>
                <a:cubicBezTo>
                  <a:pt x="0" y="2256502"/>
                  <a:pt x="216244" y="1906992"/>
                  <a:pt x="558630" y="1734038"/>
                </a:cubicBezTo>
                <a:cubicBezTo>
                  <a:pt x="558630" y="1734038"/>
                  <a:pt x="558630" y="1734038"/>
                  <a:pt x="3816693" y="105392"/>
                </a:cubicBezTo>
                <a:cubicBezTo>
                  <a:pt x="3959054" y="35130"/>
                  <a:pt x="4113129" y="0"/>
                  <a:pt x="4267200" y="0"/>
                </a:cubicBezTo>
                <a:close/>
              </a:path>
            </a:pathLst>
          </a:custGeom>
          <a:gradFill>
            <a:gsLst>
              <a:gs pos="0">
                <a:srgbClr val="8DB108"/>
              </a:gs>
              <a:gs pos="100000">
                <a:srgbClr val="456818"/>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b="1" dirty="0">
              <a:solidFill>
                <a:schemeClr val="bg1"/>
              </a:solidFill>
              <a:latin typeface="Arial"/>
              <a:ea typeface="微软雅黑"/>
              <a:sym typeface="Arial"/>
            </a:endParaRPr>
          </a:p>
        </p:txBody>
      </p:sp>
      <p:sp>
        <p:nvSpPr>
          <p:cNvPr id="15" name="矩形 25">
            <a:extLst>
              <a:ext uri="{FF2B5EF4-FFF2-40B4-BE49-F238E27FC236}">
                <a16:creationId xmlns:a16="http://schemas.microsoft.com/office/drawing/2014/main" id="{C1F27E36-9713-4318-9FA2-E7E786BA4A3A}"/>
              </a:ext>
            </a:extLst>
          </p:cNvPr>
          <p:cNvSpPr>
            <a:spLocks noChangeArrowheads="1"/>
          </p:cNvSpPr>
          <p:nvPr/>
        </p:nvSpPr>
        <p:spPr bwMode="auto">
          <a:xfrm>
            <a:off x="3621707" y="2058199"/>
            <a:ext cx="4105875" cy="37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1">
                    <a:lumMod val="50000"/>
                  </a:schemeClr>
                </a:solidFill>
                <a:latin typeface="Arial"/>
                <a:ea typeface="微软雅黑"/>
                <a:sym typeface="Arial"/>
              </a:rPr>
              <a:t>负责研究</a:t>
            </a:r>
            <a:r>
              <a:rPr lang="zh-CN" altLang="en-US" sz="1400">
                <a:solidFill>
                  <a:schemeClr val="bg1">
                    <a:lumMod val="50000"/>
                  </a:schemeClr>
                </a:solidFill>
                <a:latin typeface="Arial"/>
                <a:ea typeface="微软雅黑"/>
                <a:sym typeface="Arial"/>
              </a:rPr>
              <a:t>整体流程的完善</a:t>
            </a:r>
            <a:r>
              <a:rPr lang="zh-CN" altLang="en-US" sz="1400" dirty="0">
                <a:solidFill>
                  <a:schemeClr val="bg1">
                    <a:lumMod val="50000"/>
                  </a:schemeClr>
                </a:solidFill>
                <a:latin typeface="Arial"/>
                <a:ea typeface="微软雅黑"/>
                <a:sym typeface="Arial"/>
              </a:rPr>
              <a:t>以及相关的代码实现</a:t>
            </a:r>
          </a:p>
        </p:txBody>
      </p:sp>
      <p:sp>
        <p:nvSpPr>
          <p:cNvPr id="16" name="矩形 3">
            <a:extLst>
              <a:ext uri="{FF2B5EF4-FFF2-40B4-BE49-F238E27FC236}">
                <a16:creationId xmlns:a16="http://schemas.microsoft.com/office/drawing/2014/main" id="{F7DD8EE3-E96D-4D4B-8B9F-B72298E848A0}"/>
              </a:ext>
            </a:extLst>
          </p:cNvPr>
          <p:cNvSpPr>
            <a:spLocks noChangeArrowheads="1"/>
          </p:cNvSpPr>
          <p:nvPr/>
        </p:nvSpPr>
        <p:spPr bwMode="auto">
          <a:xfrm>
            <a:off x="3609008" y="1767007"/>
            <a:ext cx="2567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tx1">
                    <a:lumMod val="75000"/>
                    <a:lumOff val="25000"/>
                  </a:schemeClr>
                </a:solidFill>
                <a:latin typeface="Arial"/>
                <a:ea typeface="微软雅黑"/>
                <a:sym typeface="Arial"/>
              </a:rPr>
              <a:t>刘思洋 </a:t>
            </a:r>
            <a:r>
              <a:rPr lang="en-US" altLang="zh-CN" b="1" dirty="0">
                <a:solidFill>
                  <a:schemeClr val="tx1">
                    <a:lumMod val="75000"/>
                    <a:lumOff val="25000"/>
                  </a:schemeClr>
                </a:solidFill>
                <a:latin typeface="Arial"/>
                <a:ea typeface="微软雅黑"/>
                <a:sym typeface="Arial"/>
              </a:rPr>
              <a:t>2022072083</a:t>
            </a:r>
            <a:endParaRPr lang="zh-CN" altLang="en-US" b="1" dirty="0">
              <a:solidFill>
                <a:schemeClr val="tx1">
                  <a:lumMod val="75000"/>
                  <a:lumOff val="25000"/>
                </a:schemeClr>
              </a:solidFill>
              <a:latin typeface="Arial"/>
              <a:ea typeface="微软雅黑"/>
              <a:sym typeface="Arial"/>
            </a:endParaRPr>
          </a:p>
        </p:txBody>
      </p:sp>
      <p:sp>
        <p:nvSpPr>
          <p:cNvPr id="17" name="矩形 25">
            <a:extLst>
              <a:ext uri="{FF2B5EF4-FFF2-40B4-BE49-F238E27FC236}">
                <a16:creationId xmlns:a16="http://schemas.microsoft.com/office/drawing/2014/main" id="{2A038198-5860-42C4-A1D4-5A44D30C691E}"/>
              </a:ext>
            </a:extLst>
          </p:cNvPr>
          <p:cNvSpPr>
            <a:spLocks noChangeArrowheads="1"/>
          </p:cNvSpPr>
          <p:nvPr/>
        </p:nvSpPr>
        <p:spPr bwMode="auto">
          <a:xfrm>
            <a:off x="3621707" y="3535293"/>
            <a:ext cx="4105875" cy="70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1">
                    <a:lumMod val="50000"/>
                  </a:schemeClr>
                </a:solidFill>
                <a:latin typeface="Arial"/>
                <a:ea typeface="微软雅黑"/>
                <a:sym typeface="Arial"/>
              </a:rPr>
              <a:t>负责研究整体流程设计，研究内容，研究方法的选择以及结果解读</a:t>
            </a:r>
          </a:p>
        </p:txBody>
      </p:sp>
      <p:sp>
        <p:nvSpPr>
          <p:cNvPr id="18" name="矩形 3">
            <a:extLst>
              <a:ext uri="{FF2B5EF4-FFF2-40B4-BE49-F238E27FC236}">
                <a16:creationId xmlns:a16="http://schemas.microsoft.com/office/drawing/2014/main" id="{B1649002-3E0C-4C5F-A48B-7B36B4449D48}"/>
              </a:ext>
            </a:extLst>
          </p:cNvPr>
          <p:cNvSpPr>
            <a:spLocks noChangeArrowheads="1"/>
          </p:cNvSpPr>
          <p:nvPr/>
        </p:nvSpPr>
        <p:spPr bwMode="auto">
          <a:xfrm>
            <a:off x="3609008" y="3244100"/>
            <a:ext cx="2567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tx1">
                    <a:lumMod val="75000"/>
                    <a:lumOff val="25000"/>
                  </a:schemeClr>
                </a:solidFill>
                <a:latin typeface="Arial"/>
                <a:ea typeface="微软雅黑"/>
                <a:sym typeface="Arial"/>
              </a:rPr>
              <a:t>杨猛 </a:t>
            </a:r>
            <a:r>
              <a:rPr lang="en-US" altLang="zh-CN" b="1" dirty="0">
                <a:solidFill>
                  <a:schemeClr val="tx1">
                    <a:lumMod val="75000"/>
                    <a:lumOff val="25000"/>
                  </a:schemeClr>
                </a:solidFill>
                <a:latin typeface="Arial"/>
                <a:ea typeface="微软雅黑"/>
                <a:sym typeface="Arial"/>
              </a:rPr>
              <a:t>2022072094</a:t>
            </a:r>
            <a:endParaRPr lang="zh-CN" altLang="en-US" b="1" dirty="0">
              <a:solidFill>
                <a:schemeClr val="tx1">
                  <a:lumMod val="75000"/>
                  <a:lumOff val="25000"/>
                </a:schemeClr>
              </a:solidFill>
              <a:latin typeface="Arial"/>
              <a:ea typeface="微软雅黑"/>
              <a:sym typeface="Arial"/>
            </a:endParaRPr>
          </a:p>
        </p:txBody>
      </p:sp>
      <p:sp>
        <p:nvSpPr>
          <p:cNvPr id="19" name="矩形 25">
            <a:extLst>
              <a:ext uri="{FF2B5EF4-FFF2-40B4-BE49-F238E27FC236}">
                <a16:creationId xmlns:a16="http://schemas.microsoft.com/office/drawing/2014/main" id="{22843A6A-72D2-4453-B8F7-D3D8F502B32B}"/>
              </a:ext>
            </a:extLst>
          </p:cNvPr>
          <p:cNvSpPr>
            <a:spLocks noChangeArrowheads="1"/>
          </p:cNvSpPr>
          <p:nvPr/>
        </p:nvSpPr>
        <p:spPr bwMode="auto">
          <a:xfrm>
            <a:off x="3621707" y="5081176"/>
            <a:ext cx="4105875"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1">
                    <a:lumMod val="50000"/>
                  </a:schemeClr>
                </a:solidFill>
                <a:latin typeface="Arial"/>
                <a:ea typeface="微软雅黑"/>
                <a:sym typeface="Arial"/>
              </a:rPr>
              <a:t>负责研究背景和现状、研究目标，</a:t>
            </a:r>
            <a:r>
              <a:rPr lang="en-US" altLang="zh-CN" sz="1400" dirty="0">
                <a:solidFill>
                  <a:schemeClr val="bg1">
                    <a:lumMod val="50000"/>
                  </a:schemeClr>
                </a:solidFill>
                <a:latin typeface="Arial"/>
                <a:ea typeface="微软雅黑"/>
                <a:sym typeface="Arial"/>
              </a:rPr>
              <a:t>PPT</a:t>
            </a:r>
            <a:r>
              <a:rPr lang="zh-CN" altLang="en-US" sz="1400" dirty="0">
                <a:solidFill>
                  <a:schemeClr val="bg1">
                    <a:lumMod val="50000"/>
                  </a:schemeClr>
                </a:solidFill>
                <a:latin typeface="Arial"/>
                <a:ea typeface="微软雅黑"/>
                <a:sym typeface="Arial"/>
              </a:rPr>
              <a:t>制作等内容</a:t>
            </a:r>
          </a:p>
        </p:txBody>
      </p:sp>
      <p:sp>
        <p:nvSpPr>
          <p:cNvPr id="20" name="矩形 3">
            <a:extLst>
              <a:ext uri="{FF2B5EF4-FFF2-40B4-BE49-F238E27FC236}">
                <a16:creationId xmlns:a16="http://schemas.microsoft.com/office/drawing/2014/main" id="{E2AFE700-2EC7-4FAA-9BF7-9CF351C60E3C}"/>
              </a:ext>
            </a:extLst>
          </p:cNvPr>
          <p:cNvSpPr>
            <a:spLocks noChangeArrowheads="1"/>
          </p:cNvSpPr>
          <p:nvPr/>
        </p:nvSpPr>
        <p:spPr bwMode="auto">
          <a:xfrm>
            <a:off x="3609008" y="4789983"/>
            <a:ext cx="2567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tx1">
                    <a:lumMod val="75000"/>
                    <a:lumOff val="25000"/>
                  </a:schemeClr>
                </a:solidFill>
                <a:latin typeface="Arial"/>
                <a:ea typeface="微软雅黑"/>
                <a:sym typeface="Arial"/>
              </a:rPr>
              <a:t>梁永健 </a:t>
            </a:r>
            <a:r>
              <a:rPr lang="en-US" altLang="zh-CN" b="1" dirty="0">
                <a:solidFill>
                  <a:schemeClr val="tx1">
                    <a:lumMod val="75000"/>
                    <a:lumOff val="25000"/>
                  </a:schemeClr>
                </a:solidFill>
                <a:latin typeface="Arial"/>
                <a:ea typeface="微软雅黑"/>
                <a:sym typeface="Arial"/>
              </a:rPr>
              <a:t>2022072078</a:t>
            </a:r>
            <a:endParaRPr lang="zh-CN" altLang="en-US" b="1" dirty="0">
              <a:solidFill>
                <a:schemeClr val="tx1">
                  <a:lumMod val="75000"/>
                  <a:lumOff val="25000"/>
                </a:schemeClr>
              </a:solidFill>
              <a:latin typeface="Arial"/>
              <a:ea typeface="微软雅黑"/>
              <a:sym typeface="Arial"/>
            </a:endParaRPr>
          </a:p>
        </p:txBody>
      </p:sp>
      <p:grpSp>
        <p:nvGrpSpPr>
          <p:cNvPr id="21" name="组合 20"/>
          <p:cNvGrpSpPr/>
          <p:nvPr/>
        </p:nvGrpSpPr>
        <p:grpSpPr>
          <a:xfrm>
            <a:off x="2507008" y="5041986"/>
            <a:ext cx="433459" cy="438470"/>
            <a:chOff x="5649704" y="5523645"/>
            <a:chExt cx="486397" cy="492020"/>
          </a:xfrm>
          <a:solidFill>
            <a:schemeClr val="bg1"/>
          </a:solidFill>
        </p:grpSpPr>
        <p:sp>
          <p:nvSpPr>
            <p:cNvPr id="22" name="Freeform 117"/>
            <p:cNvSpPr>
              <a:spLocks/>
            </p:cNvSpPr>
            <p:nvPr/>
          </p:nvSpPr>
          <p:spPr bwMode="auto">
            <a:xfrm>
              <a:off x="5649704" y="5936942"/>
              <a:ext cx="486396" cy="78723"/>
            </a:xfrm>
            <a:custGeom>
              <a:avLst/>
              <a:gdLst>
                <a:gd name="T0" fmla="*/ 190 w 191"/>
                <a:gd name="T1" fmla="*/ 0 h 31"/>
                <a:gd name="T2" fmla="*/ 1 w 191"/>
                <a:gd name="T3" fmla="*/ 0 h 31"/>
                <a:gd name="T4" fmla="*/ 0 w 191"/>
                <a:gd name="T5" fmla="*/ 1 h 31"/>
                <a:gd name="T6" fmla="*/ 0 w 191"/>
                <a:gd name="T7" fmla="*/ 30 h 31"/>
                <a:gd name="T8" fmla="*/ 1 w 191"/>
                <a:gd name="T9" fmla="*/ 31 h 31"/>
                <a:gd name="T10" fmla="*/ 190 w 191"/>
                <a:gd name="T11" fmla="*/ 31 h 31"/>
                <a:gd name="T12" fmla="*/ 191 w 191"/>
                <a:gd name="T13" fmla="*/ 30 h 31"/>
                <a:gd name="T14" fmla="*/ 191 w 191"/>
                <a:gd name="T15" fmla="*/ 1 h 31"/>
                <a:gd name="T16" fmla="*/ 190 w 19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31">
                  <a:moveTo>
                    <a:pt x="190" y="0"/>
                  </a:moveTo>
                  <a:cubicBezTo>
                    <a:pt x="1" y="0"/>
                    <a:pt x="1" y="0"/>
                    <a:pt x="1" y="0"/>
                  </a:cubicBezTo>
                  <a:cubicBezTo>
                    <a:pt x="1" y="0"/>
                    <a:pt x="0" y="0"/>
                    <a:pt x="0" y="1"/>
                  </a:cubicBezTo>
                  <a:cubicBezTo>
                    <a:pt x="0" y="30"/>
                    <a:pt x="0" y="30"/>
                    <a:pt x="0" y="30"/>
                  </a:cubicBezTo>
                  <a:cubicBezTo>
                    <a:pt x="0" y="31"/>
                    <a:pt x="1" y="31"/>
                    <a:pt x="1" y="31"/>
                  </a:cubicBezTo>
                  <a:cubicBezTo>
                    <a:pt x="190" y="31"/>
                    <a:pt x="190" y="31"/>
                    <a:pt x="190" y="31"/>
                  </a:cubicBezTo>
                  <a:cubicBezTo>
                    <a:pt x="191" y="31"/>
                    <a:pt x="191" y="31"/>
                    <a:pt x="191" y="30"/>
                  </a:cubicBezTo>
                  <a:cubicBezTo>
                    <a:pt x="191" y="1"/>
                    <a:pt x="191" y="1"/>
                    <a:pt x="191" y="1"/>
                  </a:cubicBezTo>
                  <a:cubicBezTo>
                    <a:pt x="191" y="0"/>
                    <a:pt x="191" y="0"/>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23" name="Freeform 118"/>
            <p:cNvSpPr>
              <a:spLocks/>
            </p:cNvSpPr>
            <p:nvPr/>
          </p:nvSpPr>
          <p:spPr bwMode="auto">
            <a:xfrm>
              <a:off x="6029262" y="5529269"/>
              <a:ext cx="106839" cy="371123"/>
            </a:xfrm>
            <a:custGeom>
              <a:avLst/>
              <a:gdLst>
                <a:gd name="T0" fmla="*/ 41 w 42"/>
                <a:gd name="T1" fmla="*/ 0 h 146"/>
                <a:gd name="T2" fmla="*/ 1 w 42"/>
                <a:gd name="T3" fmla="*/ 0 h 146"/>
                <a:gd name="T4" fmla="*/ 0 w 42"/>
                <a:gd name="T5" fmla="*/ 1 h 146"/>
                <a:gd name="T6" fmla="*/ 0 w 42"/>
                <a:gd name="T7" fmla="*/ 145 h 146"/>
                <a:gd name="T8" fmla="*/ 1 w 42"/>
                <a:gd name="T9" fmla="*/ 146 h 146"/>
                <a:gd name="T10" fmla="*/ 41 w 42"/>
                <a:gd name="T11" fmla="*/ 146 h 146"/>
                <a:gd name="T12" fmla="*/ 42 w 42"/>
                <a:gd name="T13" fmla="*/ 145 h 146"/>
                <a:gd name="T14" fmla="*/ 42 w 42"/>
                <a:gd name="T15" fmla="*/ 1 h 146"/>
                <a:gd name="T16" fmla="*/ 41 w 42"/>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6">
                  <a:moveTo>
                    <a:pt x="41" y="0"/>
                  </a:moveTo>
                  <a:cubicBezTo>
                    <a:pt x="1" y="0"/>
                    <a:pt x="1" y="0"/>
                    <a:pt x="1" y="0"/>
                  </a:cubicBezTo>
                  <a:cubicBezTo>
                    <a:pt x="0" y="0"/>
                    <a:pt x="0" y="1"/>
                    <a:pt x="0" y="1"/>
                  </a:cubicBezTo>
                  <a:cubicBezTo>
                    <a:pt x="0" y="145"/>
                    <a:pt x="0" y="145"/>
                    <a:pt x="0" y="145"/>
                  </a:cubicBezTo>
                  <a:cubicBezTo>
                    <a:pt x="0" y="145"/>
                    <a:pt x="0" y="146"/>
                    <a:pt x="1" y="146"/>
                  </a:cubicBezTo>
                  <a:cubicBezTo>
                    <a:pt x="41" y="146"/>
                    <a:pt x="41" y="146"/>
                    <a:pt x="41" y="146"/>
                  </a:cubicBezTo>
                  <a:cubicBezTo>
                    <a:pt x="42" y="146"/>
                    <a:pt x="42" y="145"/>
                    <a:pt x="42" y="145"/>
                  </a:cubicBezTo>
                  <a:cubicBezTo>
                    <a:pt x="42" y="1"/>
                    <a:pt x="42" y="1"/>
                    <a:pt x="42" y="1"/>
                  </a:cubicBezTo>
                  <a:cubicBezTo>
                    <a:pt x="42" y="1"/>
                    <a:pt x="42"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24" name="Freeform 119"/>
            <p:cNvSpPr>
              <a:spLocks/>
            </p:cNvSpPr>
            <p:nvPr/>
          </p:nvSpPr>
          <p:spPr bwMode="auto">
            <a:xfrm>
              <a:off x="5840889" y="5676875"/>
              <a:ext cx="106839" cy="223518"/>
            </a:xfrm>
            <a:custGeom>
              <a:avLst/>
              <a:gdLst>
                <a:gd name="T0" fmla="*/ 1 w 42"/>
                <a:gd name="T1" fmla="*/ 0 h 88"/>
                <a:gd name="T2" fmla="*/ 0 w 42"/>
                <a:gd name="T3" fmla="*/ 1 h 88"/>
                <a:gd name="T4" fmla="*/ 0 w 42"/>
                <a:gd name="T5" fmla="*/ 87 h 88"/>
                <a:gd name="T6" fmla="*/ 1 w 42"/>
                <a:gd name="T7" fmla="*/ 88 h 88"/>
                <a:gd name="T8" fmla="*/ 41 w 42"/>
                <a:gd name="T9" fmla="*/ 88 h 88"/>
                <a:gd name="T10" fmla="*/ 42 w 42"/>
                <a:gd name="T11" fmla="*/ 87 h 88"/>
                <a:gd name="T12" fmla="*/ 42 w 42"/>
                <a:gd name="T13" fmla="*/ 1 h 88"/>
                <a:gd name="T14" fmla="*/ 41 w 42"/>
                <a:gd name="T15" fmla="*/ 0 h 88"/>
                <a:gd name="T16" fmla="*/ 1 w 42"/>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8">
                  <a:moveTo>
                    <a:pt x="1" y="0"/>
                  </a:moveTo>
                  <a:cubicBezTo>
                    <a:pt x="0" y="0"/>
                    <a:pt x="0" y="0"/>
                    <a:pt x="0" y="1"/>
                  </a:cubicBezTo>
                  <a:cubicBezTo>
                    <a:pt x="0" y="87"/>
                    <a:pt x="0" y="87"/>
                    <a:pt x="0" y="87"/>
                  </a:cubicBezTo>
                  <a:cubicBezTo>
                    <a:pt x="0" y="87"/>
                    <a:pt x="0" y="88"/>
                    <a:pt x="1" y="88"/>
                  </a:cubicBezTo>
                  <a:cubicBezTo>
                    <a:pt x="41" y="88"/>
                    <a:pt x="41" y="88"/>
                    <a:pt x="41" y="88"/>
                  </a:cubicBezTo>
                  <a:cubicBezTo>
                    <a:pt x="41" y="88"/>
                    <a:pt x="42" y="87"/>
                    <a:pt x="42" y="87"/>
                  </a:cubicBezTo>
                  <a:cubicBezTo>
                    <a:pt x="42" y="1"/>
                    <a:pt x="42" y="1"/>
                    <a:pt x="42" y="1"/>
                  </a:cubicBezTo>
                  <a:cubicBezTo>
                    <a:pt x="42" y="0"/>
                    <a:pt x="41" y="0"/>
                    <a:pt x="41"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25" name="Freeform 120"/>
            <p:cNvSpPr>
              <a:spLocks/>
            </p:cNvSpPr>
            <p:nvPr/>
          </p:nvSpPr>
          <p:spPr bwMode="auto">
            <a:xfrm>
              <a:off x="5649704" y="5755598"/>
              <a:ext cx="106839" cy="144795"/>
            </a:xfrm>
            <a:custGeom>
              <a:avLst/>
              <a:gdLst>
                <a:gd name="T0" fmla="*/ 1 w 42"/>
                <a:gd name="T1" fmla="*/ 57 h 57"/>
                <a:gd name="T2" fmla="*/ 41 w 42"/>
                <a:gd name="T3" fmla="*/ 57 h 57"/>
                <a:gd name="T4" fmla="*/ 42 w 42"/>
                <a:gd name="T5" fmla="*/ 56 h 57"/>
                <a:gd name="T6" fmla="*/ 42 w 42"/>
                <a:gd name="T7" fmla="*/ 1 h 57"/>
                <a:gd name="T8" fmla="*/ 41 w 42"/>
                <a:gd name="T9" fmla="*/ 0 h 57"/>
                <a:gd name="T10" fmla="*/ 1 w 42"/>
                <a:gd name="T11" fmla="*/ 0 h 57"/>
                <a:gd name="T12" fmla="*/ 0 w 42"/>
                <a:gd name="T13" fmla="*/ 1 h 57"/>
                <a:gd name="T14" fmla="*/ 0 w 42"/>
                <a:gd name="T15" fmla="*/ 56 h 57"/>
                <a:gd name="T16" fmla="*/ 1 w 42"/>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1" y="57"/>
                  </a:moveTo>
                  <a:cubicBezTo>
                    <a:pt x="41" y="57"/>
                    <a:pt x="41" y="57"/>
                    <a:pt x="41" y="57"/>
                  </a:cubicBezTo>
                  <a:cubicBezTo>
                    <a:pt x="42" y="57"/>
                    <a:pt x="42" y="56"/>
                    <a:pt x="42" y="56"/>
                  </a:cubicBezTo>
                  <a:cubicBezTo>
                    <a:pt x="42" y="1"/>
                    <a:pt x="42" y="1"/>
                    <a:pt x="42" y="1"/>
                  </a:cubicBezTo>
                  <a:cubicBezTo>
                    <a:pt x="42" y="0"/>
                    <a:pt x="42" y="0"/>
                    <a:pt x="41" y="0"/>
                  </a:cubicBezTo>
                  <a:cubicBezTo>
                    <a:pt x="1" y="0"/>
                    <a:pt x="1" y="0"/>
                    <a:pt x="1" y="0"/>
                  </a:cubicBezTo>
                  <a:cubicBezTo>
                    <a:pt x="1" y="0"/>
                    <a:pt x="0" y="0"/>
                    <a:pt x="0" y="1"/>
                  </a:cubicBezTo>
                  <a:cubicBezTo>
                    <a:pt x="0" y="56"/>
                    <a:pt x="0" y="56"/>
                    <a:pt x="0" y="56"/>
                  </a:cubicBezTo>
                  <a:cubicBezTo>
                    <a:pt x="0" y="56"/>
                    <a:pt x="1" y="57"/>
                    <a:pt x="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26" name="Freeform 121"/>
            <p:cNvSpPr>
              <a:spLocks/>
            </p:cNvSpPr>
            <p:nvPr/>
          </p:nvSpPr>
          <p:spPr bwMode="auto">
            <a:xfrm>
              <a:off x="5649704" y="5523645"/>
              <a:ext cx="359877" cy="160258"/>
            </a:xfrm>
            <a:custGeom>
              <a:avLst/>
              <a:gdLst>
                <a:gd name="T0" fmla="*/ 6 w 141"/>
                <a:gd name="T1" fmla="*/ 63 h 63"/>
                <a:gd name="T2" fmla="*/ 8 w 141"/>
                <a:gd name="T3" fmla="*/ 63 h 63"/>
                <a:gd name="T4" fmla="*/ 122 w 141"/>
                <a:gd name="T5" fmla="*/ 29 h 63"/>
                <a:gd name="T6" fmla="*/ 116 w 141"/>
                <a:gd name="T7" fmla="*/ 40 h 63"/>
                <a:gd name="T8" fmla="*/ 119 w 141"/>
                <a:gd name="T9" fmla="*/ 48 h 63"/>
                <a:gd name="T10" fmla="*/ 122 w 141"/>
                <a:gd name="T11" fmla="*/ 49 h 63"/>
                <a:gd name="T12" fmla="*/ 127 w 141"/>
                <a:gd name="T13" fmla="*/ 46 h 63"/>
                <a:gd name="T14" fmla="*/ 140 w 141"/>
                <a:gd name="T15" fmla="*/ 20 h 63"/>
                <a:gd name="T16" fmla="*/ 140 w 141"/>
                <a:gd name="T17" fmla="*/ 15 h 63"/>
                <a:gd name="T18" fmla="*/ 137 w 141"/>
                <a:gd name="T19" fmla="*/ 12 h 63"/>
                <a:gd name="T20" fmla="*/ 111 w 141"/>
                <a:gd name="T21" fmla="*/ 2 h 63"/>
                <a:gd name="T22" fmla="*/ 103 w 141"/>
                <a:gd name="T23" fmla="*/ 5 h 63"/>
                <a:gd name="T24" fmla="*/ 107 w 141"/>
                <a:gd name="T25" fmla="*/ 13 h 63"/>
                <a:gd name="T26" fmla="*/ 119 w 141"/>
                <a:gd name="T27" fmla="*/ 18 h 63"/>
                <a:gd name="T28" fmla="*/ 5 w 141"/>
                <a:gd name="T29" fmla="*/ 51 h 63"/>
                <a:gd name="T30" fmla="*/ 0 w 141"/>
                <a:gd name="T31" fmla="*/ 59 h 63"/>
                <a:gd name="T32" fmla="*/ 6 w 141"/>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63">
                  <a:moveTo>
                    <a:pt x="6" y="63"/>
                  </a:moveTo>
                  <a:cubicBezTo>
                    <a:pt x="7" y="63"/>
                    <a:pt x="7" y="63"/>
                    <a:pt x="8" y="63"/>
                  </a:cubicBezTo>
                  <a:cubicBezTo>
                    <a:pt x="122" y="29"/>
                    <a:pt x="122" y="29"/>
                    <a:pt x="122" y="29"/>
                  </a:cubicBezTo>
                  <a:cubicBezTo>
                    <a:pt x="116" y="40"/>
                    <a:pt x="116" y="40"/>
                    <a:pt x="116" y="40"/>
                  </a:cubicBezTo>
                  <a:cubicBezTo>
                    <a:pt x="115" y="43"/>
                    <a:pt x="116" y="47"/>
                    <a:pt x="119" y="48"/>
                  </a:cubicBezTo>
                  <a:cubicBezTo>
                    <a:pt x="120" y="49"/>
                    <a:pt x="121" y="49"/>
                    <a:pt x="122" y="49"/>
                  </a:cubicBezTo>
                  <a:cubicBezTo>
                    <a:pt x="124" y="49"/>
                    <a:pt x="126" y="48"/>
                    <a:pt x="127" y="46"/>
                  </a:cubicBezTo>
                  <a:cubicBezTo>
                    <a:pt x="140" y="20"/>
                    <a:pt x="140" y="20"/>
                    <a:pt x="140" y="20"/>
                  </a:cubicBezTo>
                  <a:cubicBezTo>
                    <a:pt x="141" y="18"/>
                    <a:pt x="141" y="17"/>
                    <a:pt x="140" y="15"/>
                  </a:cubicBezTo>
                  <a:cubicBezTo>
                    <a:pt x="140" y="14"/>
                    <a:pt x="138" y="12"/>
                    <a:pt x="137" y="12"/>
                  </a:cubicBezTo>
                  <a:cubicBezTo>
                    <a:pt x="111" y="2"/>
                    <a:pt x="111" y="2"/>
                    <a:pt x="111" y="2"/>
                  </a:cubicBezTo>
                  <a:cubicBezTo>
                    <a:pt x="108" y="0"/>
                    <a:pt x="105" y="2"/>
                    <a:pt x="103" y="5"/>
                  </a:cubicBezTo>
                  <a:cubicBezTo>
                    <a:pt x="102" y="8"/>
                    <a:pt x="104" y="12"/>
                    <a:pt x="107" y="13"/>
                  </a:cubicBezTo>
                  <a:cubicBezTo>
                    <a:pt x="119" y="18"/>
                    <a:pt x="119" y="18"/>
                    <a:pt x="119" y="18"/>
                  </a:cubicBezTo>
                  <a:cubicBezTo>
                    <a:pt x="5" y="51"/>
                    <a:pt x="5" y="51"/>
                    <a:pt x="5" y="51"/>
                  </a:cubicBezTo>
                  <a:cubicBezTo>
                    <a:pt x="1" y="52"/>
                    <a:pt x="0" y="56"/>
                    <a:pt x="0" y="59"/>
                  </a:cubicBezTo>
                  <a:cubicBezTo>
                    <a:pt x="1" y="61"/>
                    <a:pt x="4" y="63"/>
                    <a:pt x="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grpSp>
      <p:grpSp>
        <p:nvGrpSpPr>
          <p:cNvPr id="27" name="组合 26"/>
          <p:cNvGrpSpPr/>
          <p:nvPr/>
        </p:nvGrpSpPr>
        <p:grpSpPr>
          <a:xfrm>
            <a:off x="2548243" y="3558436"/>
            <a:ext cx="429699" cy="435964"/>
            <a:chOff x="5652516" y="3606176"/>
            <a:chExt cx="482178" cy="489208"/>
          </a:xfrm>
          <a:solidFill>
            <a:schemeClr val="bg1"/>
          </a:solidFill>
        </p:grpSpPr>
        <p:sp>
          <p:nvSpPr>
            <p:cNvPr id="28" name="Freeform 130"/>
            <p:cNvSpPr>
              <a:spLocks/>
            </p:cNvSpPr>
            <p:nvPr/>
          </p:nvSpPr>
          <p:spPr bwMode="auto">
            <a:xfrm>
              <a:off x="5739673" y="3659595"/>
              <a:ext cx="182750" cy="21087"/>
            </a:xfrm>
            <a:custGeom>
              <a:avLst/>
              <a:gdLst>
                <a:gd name="T0" fmla="*/ 4 w 72"/>
                <a:gd name="T1" fmla="*/ 8 h 8"/>
                <a:gd name="T2" fmla="*/ 68 w 72"/>
                <a:gd name="T3" fmla="*/ 8 h 8"/>
                <a:gd name="T4" fmla="*/ 72 w 72"/>
                <a:gd name="T5" fmla="*/ 4 h 8"/>
                <a:gd name="T6" fmla="*/ 68 w 72"/>
                <a:gd name="T7" fmla="*/ 0 h 8"/>
                <a:gd name="T8" fmla="*/ 4 w 72"/>
                <a:gd name="T9" fmla="*/ 0 h 8"/>
                <a:gd name="T10" fmla="*/ 0 w 72"/>
                <a:gd name="T11" fmla="*/ 4 h 8"/>
                <a:gd name="T12" fmla="*/ 4 w 7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8"/>
                  </a:moveTo>
                  <a:cubicBezTo>
                    <a:pt x="68" y="8"/>
                    <a:pt x="68" y="8"/>
                    <a:pt x="68" y="8"/>
                  </a:cubicBezTo>
                  <a:cubicBezTo>
                    <a:pt x="70" y="8"/>
                    <a:pt x="72" y="6"/>
                    <a:pt x="72" y="4"/>
                  </a:cubicBezTo>
                  <a:cubicBezTo>
                    <a:pt x="72" y="2"/>
                    <a:pt x="70" y="0"/>
                    <a:pt x="68"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29" name="Freeform 131"/>
            <p:cNvSpPr>
              <a:spLocks/>
            </p:cNvSpPr>
            <p:nvPr/>
          </p:nvSpPr>
          <p:spPr bwMode="auto">
            <a:xfrm>
              <a:off x="5739673" y="3710202"/>
              <a:ext cx="182750" cy="21087"/>
            </a:xfrm>
            <a:custGeom>
              <a:avLst/>
              <a:gdLst>
                <a:gd name="T0" fmla="*/ 68 w 72"/>
                <a:gd name="T1" fmla="*/ 0 h 8"/>
                <a:gd name="T2" fmla="*/ 4 w 72"/>
                <a:gd name="T3" fmla="*/ 0 h 8"/>
                <a:gd name="T4" fmla="*/ 0 w 72"/>
                <a:gd name="T5" fmla="*/ 4 h 8"/>
                <a:gd name="T6" fmla="*/ 4 w 72"/>
                <a:gd name="T7" fmla="*/ 8 h 8"/>
                <a:gd name="T8" fmla="*/ 68 w 72"/>
                <a:gd name="T9" fmla="*/ 8 h 8"/>
                <a:gd name="T10" fmla="*/ 72 w 72"/>
                <a:gd name="T11" fmla="*/ 4 h 8"/>
                <a:gd name="T12" fmla="*/ 68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68" y="0"/>
                  </a:moveTo>
                  <a:cubicBezTo>
                    <a:pt x="4" y="0"/>
                    <a:pt x="4" y="0"/>
                    <a:pt x="4" y="0"/>
                  </a:cubicBezTo>
                  <a:cubicBezTo>
                    <a:pt x="2" y="0"/>
                    <a:pt x="0" y="2"/>
                    <a:pt x="0" y="4"/>
                  </a:cubicBezTo>
                  <a:cubicBezTo>
                    <a:pt x="0" y="7"/>
                    <a:pt x="2" y="8"/>
                    <a:pt x="4" y="8"/>
                  </a:cubicBezTo>
                  <a:cubicBezTo>
                    <a:pt x="68" y="8"/>
                    <a:pt x="68" y="8"/>
                    <a:pt x="68" y="8"/>
                  </a:cubicBezTo>
                  <a:cubicBezTo>
                    <a:pt x="70" y="8"/>
                    <a:pt x="72" y="7"/>
                    <a:pt x="72" y="4"/>
                  </a:cubicBezTo>
                  <a:cubicBezTo>
                    <a:pt x="72" y="2"/>
                    <a:pt x="70" y="0"/>
                    <a:pt x="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0" name="Freeform 132"/>
            <p:cNvSpPr>
              <a:spLocks noEditPoints="1"/>
            </p:cNvSpPr>
            <p:nvPr/>
          </p:nvSpPr>
          <p:spPr bwMode="auto">
            <a:xfrm>
              <a:off x="5652516" y="3606176"/>
              <a:ext cx="357066" cy="416108"/>
            </a:xfrm>
            <a:custGeom>
              <a:avLst/>
              <a:gdLst>
                <a:gd name="T0" fmla="*/ 136 w 140"/>
                <a:gd name="T1" fmla="*/ 81 h 163"/>
                <a:gd name="T2" fmla="*/ 140 w 140"/>
                <a:gd name="T3" fmla="*/ 82 h 163"/>
                <a:gd name="T4" fmla="*/ 140 w 140"/>
                <a:gd name="T5" fmla="*/ 82 h 163"/>
                <a:gd name="T6" fmla="*/ 132 w 140"/>
                <a:gd name="T7" fmla="*/ 74 h 163"/>
                <a:gd name="T8" fmla="*/ 127 w 140"/>
                <a:gd name="T9" fmla="*/ 74 h 163"/>
                <a:gd name="T10" fmla="*/ 127 w 140"/>
                <a:gd name="T11" fmla="*/ 4 h 163"/>
                <a:gd name="T12" fmla="*/ 123 w 140"/>
                <a:gd name="T13" fmla="*/ 0 h 163"/>
                <a:gd name="T14" fmla="*/ 18 w 140"/>
                <a:gd name="T15" fmla="*/ 0 h 163"/>
                <a:gd name="T16" fmla="*/ 14 w 140"/>
                <a:gd name="T17" fmla="*/ 4 h 163"/>
                <a:gd name="T18" fmla="*/ 14 w 140"/>
                <a:gd name="T19" fmla="*/ 58 h 163"/>
                <a:gd name="T20" fmla="*/ 8 w 140"/>
                <a:gd name="T21" fmla="*/ 58 h 163"/>
                <a:gd name="T22" fmla="*/ 0 w 140"/>
                <a:gd name="T23" fmla="*/ 66 h 163"/>
                <a:gd name="T24" fmla="*/ 0 w 140"/>
                <a:gd name="T25" fmla="*/ 155 h 163"/>
                <a:gd name="T26" fmla="*/ 8 w 140"/>
                <a:gd name="T27" fmla="*/ 163 h 163"/>
                <a:gd name="T28" fmla="*/ 79 w 140"/>
                <a:gd name="T29" fmla="*/ 163 h 163"/>
                <a:gd name="T30" fmla="*/ 74 w 140"/>
                <a:gd name="T31" fmla="*/ 141 h 163"/>
                <a:gd name="T32" fmla="*/ 136 w 140"/>
                <a:gd name="T33" fmla="*/ 81 h 163"/>
                <a:gd name="T34" fmla="*/ 64 w 140"/>
                <a:gd name="T35" fmla="*/ 68 h 163"/>
                <a:gd name="T36" fmla="*/ 64 w 140"/>
                <a:gd name="T37" fmla="*/ 66 h 163"/>
                <a:gd name="T38" fmla="*/ 55 w 140"/>
                <a:gd name="T39" fmla="*/ 58 h 163"/>
                <a:gd name="T40" fmla="*/ 22 w 140"/>
                <a:gd name="T41" fmla="*/ 58 h 163"/>
                <a:gd name="T42" fmla="*/ 22 w 140"/>
                <a:gd name="T43" fmla="*/ 8 h 163"/>
                <a:gd name="T44" fmla="*/ 119 w 140"/>
                <a:gd name="T45" fmla="*/ 8 h 163"/>
                <a:gd name="T46" fmla="*/ 119 w 140"/>
                <a:gd name="T47" fmla="*/ 74 h 163"/>
                <a:gd name="T48" fmla="*/ 70 w 140"/>
                <a:gd name="T49" fmla="*/ 74 h 163"/>
                <a:gd name="T50" fmla="*/ 64 w 140"/>
                <a:gd name="T51" fmla="*/ 6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63">
                  <a:moveTo>
                    <a:pt x="136" y="81"/>
                  </a:moveTo>
                  <a:cubicBezTo>
                    <a:pt x="137" y="81"/>
                    <a:pt x="139" y="81"/>
                    <a:pt x="140" y="82"/>
                  </a:cubicBezTo>
                  <a:cubicBezTo>
                    <a:pt x="140" y="82"/>
                    <a:pt x="140" y="82"/>
                    <a:pt x="140" y="82"/>
                  </a:cubicBezTo>
                  <a:cubicBezTo>
                    <a:pt x="140" y="77"/>
                    <a:pt x="137" y="74"/>
                    <a:pt x="132" y="74"/>
                  </a:cubicBezTo>
                  <a:cubicBezTo>
                    <a:pt x="127" y="74"/>
                    <a:pt x="127" y="74"/>
                    <a:pt x="127" y="74"/>
                  </a:cubicBezTo>
                  <a:cubicBezTo>
                    <a:pt x="127" y="4"/>
                    <a:pt x="127" y="4"/>
                    <a:pt x="127" y="4"/>
                  </a:cubicBezTo>
                  <a:cubicBezTo>
                    <a:pt x="127" y="2"/>
                    <a:pt x="125" y="0"/>
                    <a:pt x="123" y="0"/>
                  </a:cubicBezTo>
                  <a:cubicBezTo>
                    <a:pt x="18" y="0"/>
                    <a:pt x="18" y="0"/>
                    <a:pt x="18" y="0"/>
                  </a:cubicBezTo>
                  <a:cubicBezTo>
                    <a:pt x="15" y="0"/>
                    <a:pt x="14" y="2"/>
                    <a:pt x="14" y="4"/>
                  </a:cubicBezTo>
                  <a:cubicBezTo>
                    <a:pt x="14" y="58"/>
                    <a:pt x="14" y="58"/>
                    <a:pt x="14" y="58"/>
                  </a:cubicBezTo>
                  <a:cubicBezTo>
                    <a:pt x="8" y="58"/>
                    <a:pt x="8" y="58"/>
                    <a:pt x="8" y="58"/>
                  </a:cubicBezTo>
                  <a:cubicBezTo>
                    <a:pt x="4" y="58"/>
                    <a:pt x="0" y="61"/>
                    <a:pt x="0" y="66"/>
                  </a:cubicBezTo>
                  <a:cubicBezTo>
                    <a:pt x="0" y="155"/>
                    <a:pt x="0" y="155"/>
                    <a:pt x="0" y="155"/>
                  </a:cubicBezTo>
                  <a:cubicBezTo>
                    <a:pt x="0" y="160"/>
                    <a:pt x="4" y="163"/>
                    <a:pt x="8" y="163"/>
                  </a:cubicBezTo>
                  <a:cubicBezTo>
                    <a:pt x="79" y="163"/>
                    <a:pt x="79" y="163"/>
                    <a:pt x="79" y="163"/>
                  </a:cubicBezTo>
                  <a:cubicBezTo>
                    <a:pt x="76" y="156"/>
                    <a:pt x="74" y="149"/>
                    <a:pt x="74" y="141"/>
                  </a:cubicBezTo>
                  <a:cubicBezTo>
                    <a:pt x="74" y="108"/>
                    <a:pt x="102" y="81"/>
                    <a:pt x="136" y="81"/>
                  </a:cubicBezTo>
                  <a:close/>
                  <a:moveTo>
                    <a:pt x="64" y="68"/>
                  </a:moveTo>
                  <a:cubicBezTo>
                    <a:pt x="64" y="66"/>
                    <a:pt x="64" y="66"/>
                    <a:pt x="64" y="66"/>
                  </a:cubicBezTo>
                  <a:cubicBezTo>
                    <a:pt x="64" y="61"/>
                    <a:pt x="60" y="58"/>
                    <a:pt x="55" y="58"/>
                  </a:cubicBezTo>
                  <a:cubicBezTo>
                    <a:pt x="22" y="58"/>
                    <a:pt x="22" y="58"/>
                    <a:pt x="22" y="58"/>
                  </a:cubicBezTo>
                  <a:cubicBezTo>
                    <a:pt x="22" y="8"/>
                    <a:pt x="22" y="8"/>
                    <a:pt x="22" y="8"/>
                  </a:cubicBezTo>
                  <a:cubicBezTo>
                    <a:pt x="119" y="8"/>
                    <a:pt x="119" y="8"/>
                    <a:pt x="119" y="8"/>
                  </a:cubicBezTo>
                  <a:cubicBezTo>
                    <a:pt x="119" y="74"/>
                    <a:pt x="119" y="74"/>
                    <a:pt x="119" y="74"/>
                  </a:cubicBezTo>
                  <a:cubicBezTo>
                    <a:pt x="70" y="74"/>
                    <a:pt x="70" y="74"/>
                    <a:pt x="70" y="74"/>
                  </a:cubicBezTo>
                  <a:cubicBezTo>
                    <a:pt x="66" y="74"/>
                    <a:pt x="64" y="71"/>
                    <a:pt x="6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1" name="Freeform 133"/>
            <p:cNvSpPr>
              <a:spLocks noEditPoints="1"/>
            </p:cNvSpPr>
            <p:nvPr/>
          </p:nvSpPr>
          <p:spPr bwMode="auto">
            <a:xfrm>
              <a:off x="5861975" y="3832505"/>
              <a:ext cx="272719" cy="262879"/>
            </a:xfrm>
            <a:custGeom>
              <a:avLst/>
              <a:gdLst>
                <a:gd name="T0" fmla="*/ 54 w 107"/>
                <a:gd name="T1" fmla="*/ 0 h 103"/>
                <a:gd name="T2" fmla="*/ 0 w 107"/>
                <a:gd name="T3" fmla="*/ 52 h 103"/>
                <a:gd name="T4" fmla="*/ 54 w 107"/>
                <a:gd name="T5" fmla="*/ 103 h 103"/>
                <a:gd name="T6" fmla="*/ 107 w 107"/>
                <a:gd name="T7" fmla="*/ 52 h 103"/>
                <a:gd name="T8" fmla="*/ 54 w 107"/>
                <a:gd name="T9" fmla="*/ 0 h 103"/>
                <a:gd name="T10" fmla="*/ 56 w 107"/>
                <a:gd name="T11" fmla="*/ 79 h 103"/>
                <a:gd name="T12" fmla="*/ 56 w 107"/>
                <a:gd name="T13" fmla="*/ 88 h 103"/>
                <a:gd name="T14" fmla="*/ 51 w 107"/>
                <a:gd name="T15" fmla="*/ 88 h 103"/>
                <a:gd name="T16" fmla="*/ 51 w 107"/>
                <a:gd name="T17" fmla="*/ 79 h 103"/>
                <a:gd name="T18" fmla="*/ 36 w 107"/>
                <a:gd name="T19" fmla="*/ 75 h 103"/>
                <a:gd name="T20" fmla="*/ 39 w 107"/>
                <a:gd name="T21" fmla="*/ 69 h 103"/>
                <a:gd name="T22" fmla="*/ 52 w 107"/>
                <a:gd name="T23" fmla="*/ 73 h 103"/>
                <a:gd name="T24" fmla="*/ 63 w 107"/>
                <a:gd name="T25" fmla="*/ 64 h 103"/>
                <a:gd name="T26" fmla="*/ 53 w 107"/>
                <a:gd name="T27" fmla="*/ 54 h 103"/>
                <a:gd name="T28" fmla="*/ 37 w 107"/>
                <a:gd name="T29" fmla="*/ 38 h 103"/>
                <a:gd name="T30" fmla="*/ 51 w 107"/>
                <a:gd name="T31" fmla="*/ 24 h 103"/>
                <a:gd name="T32" fmla="*/ 51 w 107"/>
                <a:gd name="T33" fmla="*/ 15 h 103"/>
                <a:gd name="T34" fmla="*/ 57 w 107"/>
                <a:gd name="T35" fmla="*/ 15 h 103"/>
                <a:gd name="T36" fmla="*/ 57 w 107"/>
                <a:gd name="T37" fmla="*/ 24 h 103"/>
                <a:gd name="T38" fmla="*/ 69 w 107"/>
                <a:gd name="T39" fmla="*/ 27 h 103"/>
                <a:gd name="T40" fmla="*/ 67 w 107"/>
                <a:gd name="T41" fmla="*/ 33 h 103"/>
                <a:gd name="T42" fmla="*/ 55 w 107"/>
                <a:gd name="T43" fmla="*/ 30 h 103"/>
                <a:gd name="T44" fmla="*/ 45 w 107"/>
                <a:gd name="T45" fmla="*/ 37 h 103"/>
                <a:gd name="T46" fmla="*/ 57 w 107"/>
                <a:gd name="T47" fmla="*/ 47 h 103"/>
                <a:gd name="T48" fmla="*/ 71 w 107"/>
                <a:gd name="T49" fmla="*/ 64 h 103"/>
                <a:gd name="T50" fmla="*/ 56 w 107"/>
                <a:gd name="T51"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3">
                  <a:moveTo>
                    <a:pt x="54" y="0"/>
                  </a:moveTo>
                  <a:cubicBezTo>
                    <a:pt x="24" y="0"/>
                    <a:pt x="0" y="23"/>
                    <a:pt x="0" y="52"/>
                  </a:cubicBezTo>
                  <a:cubicBezTo>
                    <a:pt x="0" y="80"/>
                    <a:pt x="24" y="103"/>
                    <a:pt x="54" y="103"/>
                  </a:cubicBezTo>
                  <a:cubicBezTo>
                    <a:pt x="83" y="103"/>
                    <a:pt x="107" y="80"/>
                    <a:pt x="107" y="52"/>
                  </a:cubicBezTo>
                  <a:cubicBezTo>
                    <a:pt x="107" y="23"/>
                    <a:pt x="83" y="0"/>
                    <a:pt x="54" y="0"/>
                  </a:cubicBezTo>
                  <a:close/>
                  <a:moveTo>
                    <a:pt x="56" y="79"/>
                  </a:moveTo>
                  <a:cubicBezTo>
                    <a:pt x="56" y="88"/>
                    <a:pt x="56" y="88"/>
                    <a:pt x="56" y="88"/>
                  </a:cubicBezTo>
                  <a:cubicBezTo>
                    <a:pt x="51" y="88"/>
                    <a:pt x="51" y="88"/>
                    <a:pt x="51" y="88"/>
                  </a:cubicBezTo>
                  <a:cubicBezTo>
                    <a:pt x="51" y="79"/>
                    <a:pt x="51" y="79"/>
                    <a:pt x="51" y="79"/>
                  </a:cubicBezTo>
                  <a:cubicBezTo>
                    <a:pt x="45" y="79"/>
                    <a:pt x="40" y="78"/>
                    <a:pt x="36" y="75"/>
                  </a:cubicBezTo>
                  <a:cubicBezTo>
                    <a:pt x="39" y="69"/>
                    <a:pt x="39" y="69"/>
                    <a:pt x="39" y="69"/>
                  </a:cubicBezTo>
                  <a:cubicBezTo>
                    <a:pt x="42" y="71"/>
                    <a:pt x="47" y="73"/>
                    <a:pt x="52" y="73"/>
                  </a:cubicBezTo>
                  <a:cubicBezTo>
                    <a:pt x="59" y="73"/>
                    <a:pt x="63" y="70"/>
                    <a:pt x="63" y="64"/>
                  </a:cubicBezTo>
                  <a:cubicBezTo>
                    <a:pt x="63" y="60"/>
                    <a:pt x="59" y="56"/>
                    <a:pt x="53" y="54"/>
                  </a:cubicBezTo>
                  <a:cubicBezTo>
                    <a:pt x="43" y="50"/>
                    <a:pt x="37" y="46"/>
                    <a:pt x="37" y="38"/>
                  </a:cubicBezTo>
                  <a:cubicBezTo>
                    <a:pt x="37" y="31"/>
                    <a:pt x="43" y="25"/>
                    <a:pt x="51" y="24"/>
                  </a:cubicBezTo>
                  <a:cubicBezTo>
                    <a:pt x="51" y="15"/>
                    <a:pt x="51" y="15"/>
                    <a:pt x="51" y="15"/>
                  </a:cubicBezTo>
                  <a:cubicBezTo>
                    <a:pt x="57" y="15"/>
                    <a:pt x="57" y="15"/>
                    <a:pt x="57" y="15"/>
                  </a:cubicBezTo>
                  <a:cubicBezTo>
                    <a:pt x="57" y="24"/>
                    <a:pt x="57" y="24"/>
                    <a:pt x="57" y="24"/>
                  </a:cubicBezTo>
                  <a:cubicBezTo>
                    <a:pt x="63" y="24"/>
                    <a:pt x="66" y="25"/>
                    <a:pt x="69" y="27"/>
                  </a:cubicBezTo>
                  <a:cubicBezTo>
                    <a:pt x="67" y="33"/>
                    <a:pt x="67" y="33"/>
                    <a:pt x="67" y="33"/>
                  </a:cubicBezTo>
                  <a:cubicBezTo>
                    <a:pt x="65" y="32"/>
                    <a:pt x="61" y="30"/>
                    <a:pt x="55" y="30"/>
                  </a:cubicBezTo>
                  <a:cubicBezTo>
                    <a:pt x="48" y="30"/>
                    <a:pt x="45" y="34"/>
                    <a:pt x="45" y="37"/>
                  </a:cubicBezTo>
                  <a:cubicBezTo>
                    <a:pt x="45" y="42"/>
                    <a:pt x="49" y="44"/>
                    <a:pt x="57" y="47"/>
                  </a:cubicBezTo>
                  <a:cubicBezTo>
                    <a:pt x="66" y="51"/>
                    <a:pt x="71" y="56"/>
                    <a:pt x="71" y="64"/>
                  </a:cubicBezTo>
                  <a:cubicBezTo>
                    <a:pt x="71" y="71"/>
                    <a:pt x="66" y="77"/>
                    <a:pt x="5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grpSp>
      <p:grpSp>
        <p:nvGrpSpPr>
          <p:cNvPr id="32" name="组合 31"/>
          <p:cNvGrpSpPr/>
          <p:nvPr/>
        </p:nvGrpSpPr>
        <p:grpSpPr>
          <a:xfrm>
            <a:off x="2497050" y="1989910"/>
            <a:ext cx="433459" cy="440976"/>
            <a:chOff x="3535426" y="3600552"/>
            <a:chExt cx="486397" cy="494832"/>
          </a:xfrm>
          <a:solidFill>
            <a:schemeClr val="bg1"/>
          </a:solidFill>
        </p:grpSpPr>
        <p:sp>
          <p:nvSpPr>
            <p:cNvPr id="33" name="Freeform 180"/>
            <p:cNvSpPr>
              <a:spLocks/>
            </p:cNvSpPr>
            <p:nvPr/>
          </p:nvSpPr>
          <p:spPr bwMode="auto">
            <a:xfrm>
              <a:off x="3854536" y="3600552"/>
              <a:ext cx="167287" cy="161664"/>
            </a:xfrm>
            <a:custGeom>
              <a:avLst/>
              <a:gdLst>
                <a:gd name="T0" fmla="*/ 65 w 66"/>
                <a:gd name="T1" fmla="*/ 17 h 63"/>
                <a:gd name="T2" fmla="*/ 59 w 66"/>
                <a:gd name="T3" fmla="*/ 10 h 63"/>
                <a:gd name="T4" fmla="*/ 46 w 66"/>
                <a:gd name="T5" fmla="*/ 3 h 63"/>
                <a:gd name="T6" fmla="*/ 30 w 66"/>
                <a:gd name="T7" fmla="*/ 9 h 63"/>
                <a:gd name="T8" fmla="*/ 0 w 66"/>
                <a:gd name="T9" fmla="*/ 63 h 63"/>
                <a:gd name="T10" fmla="*/ 16 w 66"/>
                <a:gd name="T11" fmla="*/ 63 h 63"/>
                <a:gd name="T12" fmla="*/ 10 w 66"/>
                <a:gd name="T13" fmla="*/ 60 h 63"/>
                <a:gd name="T14" fmla="*/ 36 w 66"/>
                <a:gd name="T15" fmla="*/ 13 h 63"/>
                <a:gd name="T16" fmla="*/ 42 w 66"/>
                <a:gd name="T17" fmla="*/ 10 h 63"/>
                <a:gd name="T18" fmla="*/ 56 w 66"/>
                <a:gd name="T19" fmla="*/ 17 h 63"/>
                <a:gd name="T20" fmla="*/ 57 w 66"/>
                <a:gd name="T21" fmla="*/ 19 h 63"/>
                <a:gd name="T22" fmla="*/ 57 w 66"/>
                <a:gd name="T23" fmla="*/ 23 h 63"/>
                <a:gd name="T24" fmla="*/ 34 w 66"/>
                <a:gd name="T25" fmla="*/ 63 h 63"/>
                <a:gd name="T26" fmla="*/ 43 w 66"/>
                <a:gd name="T27" fmla="*/ 63 h 63"/>
                <a:gd name="T28" fmla="*/ 64 w 66"/>
                <a:gd name="T29" fmla="*/ 26 h 63"/>
                <a:gd name="T30" fmla="*/ 65 w 66"/>
                <a:gd name="T31"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3">
                  <a:moveTo>
                    <a:pt x="65" y="17"/>
                  </a:moveTo>
                  <a:cubicBezTo>
                    <a:pt x="64" y="14"/>
                    <a:pt x="62" y="11"/>
                    <a:pt x="59" y="10"/>
                  </a:cubicBezTo>
                  <a:cubicBezTo>
                    <a:pt x="46" y="3"/>
                    <a:pt x="46" y="3"/>
                    <a:pt x="46" y="3"/>
                  </a:cubicBezTo>
                  <a:cubicBezTo>
                    <a:pt x="40" y="0"/>
                    <a:pt x="33" y="3"/>
                    <a:pt x="30" y="9"/>
                  </a:cubicBezTo>
                  <a:cubicBezTo>
                    <a:pt x="0" y="63"/>
                    <a:pt x="0" y="63"/>
                    <a:pt x="0" y="63"/>
                  </a:cubicBezTo>
                  <a:cubicBezTo>
                    <a:pt x="16" y="63"/>
                    <a:pt x="16" y="63"/>
                    <a:pt x="16" y="63"/>
                  </a:cubicBezTo>
                  <a:cubicBezTo>
                    <a:pt x="10" y="60"/>
                    <a:pt x="10" y="60"/>
                    <a:pt x="10" y="60"/>
                  </a:cubicBezTo>
                  <a:cubicBezTo>
                    <a:pt x="36" y="13"/>
                    <a:pt x="36" y="13"/>
                    <a:pt x="36" y="13"/>
                  </a:cubicBezTo>
                  <a:cubicBezTo>
                    <a:pt x="38" y="10"/>
                    <a:pt x="40" y="9"/>
                    <a:pt x="42" y="10"/>
                  </a:cubicBezTo>
                  <a:cubicBezTo>
                    <a:pt x="56" y="17"/>
                    <a:pt x="56" y="17"/>
                    <a:pt x="56" y="17"/>
                  </a:cubicBezTo>
                  <a:cubicBezTo>
                    <a:pt x="56" y="18"/>
                    <a:pt x="57" y="18"/>
                    <a:pt x="57" y="19"/>
                  </a:cubicBezTo>
                  <a:cubicBezTo>
                    <a:pt x="57" y="20"/>
                    <a:pt x="57" y="21"/>
                    <a:pt x="57" y="23"/>
                  </a:cubicBezTo>
                  <a:cubicBezTo>
                    <a:pt x="34" y="63"/>
                    <a:pt x="34" y="63"/>
                    <a:pt x="34" y="63"/>
                  </a:cubicBezTo>
                  <a:cubicBezTo>
                    <a:pt x="43" y="63"/>
                    <a:pt x="43" y="63"/>
                    <a:pt x="43" y="63"/>
                  </a:cubicBezTo>
                  <a:cubicBezTo>
                    <a:pt x="64" y="26"/>
                    <a:pt x="64" y="26"/>
                    <a:pt x="64" y="26"/>
                  </a:cubicBezTo>
                  <a:cubicBezTo>
                    <a:pt x="65" y="23"/>
                    <a:pt x="66" y="20"/>
                    <a:pt x="6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4" name="Freeform 181"/>
            <p:cNvSpPr>
              <a:spLocks/>
            </p:cNvSpPr>
            <p:nvPr/>
          </p:nvSpPr>
          <p:spPr bwMode="auto">
            <a:xfrm>
              <a:off x="3912173" y="3638509"/>
              <a:ext cx="68883" cy="105433"/>
            </a:xfrm>
            <a:custGeom>
              <a:avLst/>
              <a:gdLst>
                <a:gd name="T0" fmla="*/ 4 w 27"/>
                <a:gd name="T1" fmla="*/ 41 h 41"/>
                <a:gd name="T2" fmla="*/ 8 w 27"/>
                <a:gd name="T3" fmla="*/ 39 h 41"/>
                <a:gd name="T4" fmla="*/ 26 w 27"/>
                <a:gd name="T5" fmla="*/ 7 h 41"/>
                <a:gd name="T6" fmla="*/ 24 w 27"/>
                <a:gd name="T7" fmla="*/ 1 h 41"/>
                <a:gd name="T8" fmla="*/ 19 w 27"/>
                <a:gd name="T9" fmla="*/ 3 h 41"/>
                <a:gd name="T10" fmla="*/ 1 w 27"/>
                <a:gd name="T11" fmla="*/ 35 h 41"/>
                <a:gd name="T12" fmla="*/ 2 w 27"/>
                <a:gd name="T13" fmla="*/ 41 h 41"/>
                <a:gd name="T14" fmla="*/ 4 w 2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1">
                  <a:moveTo>
                    <a:pt x="4" y="41"/>
                  </a:moveTo>
                  <a:cubicBezTo>
                    <a:pt x="6" y="41"/>
                    <a:pt x="7" y="40"/>
                    <a:pt x="8" y="39"/>
                  </a:cubicBezTo>
                  <a:cubicBezTo>
                    <a:pt x="26" y="7"/>
                    <a:pt x="26" y="7"/>
                    <a:pt x="26" y="7"/>
                  </a:cubicBezTo>
                  <a:cubicBezTo>
                    <a:pt x="27" y="5"/>
                    <a:pt x="26" y="2"/>
                    <a:pt x="24" y="1"/>
                  </a:cubicBezTo>
                  <a:cubicBezTo>
                    <a:pt x="22" y="0"/>
                    <a:pt x="20" y="1"/>
                    <a:pt x="19" y="3"/>
                  </a:cubicBezTo>
                  <a:cubicBezTo>
                    <a:pt x="1" y="35"/>
                    <a:pt x="1" y="35"/>
                    <a:pt x="1" y="35"/>
                  </a:cubicBezTo>
                  <a:cubicBezTo>
                    <a:pt x="0" y="37"/>
                    <a:pt x="0" y="39"/>
                    <a:pt x="2" y="41"/>
                  </a:cubicBezTo>
                  <a:cubicBezTo>
                    <a:pt x="3" y="41"/>
                    <a:pt x="4" y="41"/>
                    <a:pt x="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5" name="Freeform 182"/>
            <p:cNvSpPr>
              <a:spLocks/>
            </p:cNvSpPr>
            <p:nvPr/>
          </p:nvSpPr>
          <p:spPr bwMode="auto">
            <a:xfrm>
              <a:off x="3798305" y="3772056"/>
              <a:ext cx="119491" cy="163069"/>
            </a:xfrm>
            <a:custGeom>
              <a:avLst/>
              <a:gdLst>
                <a:gd name="T0" fmla="*/ 1 w 47"/>
                <a:gd name="T1" fmla="*/ 53 h 64"/>
                <a:gd name="T2" fmla="*/ 1 w 47"/>
                <a:gd name="T3" fmla="*/ 56 h 64"/>
                <a:gd name="T4" fmla="*/ 4 w 47"/>
                <a:gd name="T5" fmla="*/ 59 h 64"/>
                <a:gd name="T6" fmla="*/ 10 w 47"/>
                <a:gd name="T7" fmla="*/ 63 h 64"/>
                <a:gd name="T8" fmla="*/ 18 w 47"/>
                <a:gd name="T9" fmla="*/ 61 h 64"/>
                <a:gd name="T10" fmla="*/ 47 w 47"/>
                <a:gd name="T11" fmla="*/ 9 h 64"/>
                <a:gd name="T12" fmla="*/ 46 w 47"/>
                <a:gd name="T13" fmla="*/ 9 h 64"/>
                <a:gd name="T14" fmla="*/ 30 w 47"/>
                <a:gd name="T15" fmla="*/ 0 h 64"/>
                <a:gd name="T16" fmla="*/ 1 w 47"/>
                <a:gd name="T1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4">
                  <a:moveTo>
                    <a:pt x="1" y="53"/>
                  </a:moveTo>
                  <a:cubicBezTo>
                    <a:pt x="1" y="54"/>
                    <a:pt x="0" y="55"/>
                    <a:pt x="1" y="56"/>
                  </a:cubicBezTo>
                  <a:cubicBezTo>
                    <a:pt x="1" y="58"/>
                    <a:pt x="2" y="59"/>
                    <a:pt x="4" y="59"/>
                  </a:cubicBezTo>
                  <a:cubicBezTo>
                    <a:pt x="10" y="63"/>
                    <a:pt x="10" y="63"/>
                    <a:pt x="10" y="63"/>
                  </a:cubicBezTo>
                  <a:cubicBezTo>
                    <a:pt x="13" y="64"/>
                    <a:pt x="16" y="63"/>
                    <a:pt x="18" y="61"/>
                  </a:cubicBezTo>
                  <a:cubicBezTo>
                    <a:pt x="47" y="9"/>
                    <a:pt x="47" y="9"/>
                    <a:pt x="47" y="9"/>
                  </a:cubicBezTo>
                  <a:cubicBezTo>
                    <a:pt x="46" y="9"/>
                    <a:pt x="46" y="9"/>
                    <a:pt x="46" y="9"/>
                  </a:cubicBezTo>
                  <a:cubicBezTo>
                    <a:pt x="30" y="0"/>
                    <a:pt x="30" y="0"/>
                    <a:pt x="30" y="0"/>
                  </a:cubicBez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6" name="Freeform 183"/>
            <p:cNvSpPr>
              <a:spLocks/>
            </p:cNvSpPr>
            <p:nvPr/>
          </p:nvSpPr>
          <p:spPr bwMode="auto">
            <a:xfrm>
              <a:off x="3789870" y="3940749"/>
              <a:ext cx="26710" cy="35145"/>
            </a:xfrm>
            <a:custGeom>
              <a:avLst/>
              <a:gdLst>
                <a:gd name="T0" fmla="*/ 2 w 10"/>
                <a:gd name="T1" fmla="*/ 0 h 14"/>
                <a:gd name="T2" fmla="*/ 0 w 10"/>
                <a:gd name="T3" fmla="*/ 14 h 14"/>
                <a:gd name="T4" fmla="*/ 10 w 10"/>
                <a:gd name="T5" fmla="*/ 4 h 14"/>
                <a:gd name="T6" fmla="*/ 9 w 10"/>
                <a:gd name="T7" fmla="*/ 4 h 14"/>
                <a:gd name="T8" fmla="*/ 3 w 10"/>
                <a:gd name="T9" fmla="*/ 1 h 14"/>
                <a:gd name="T10" fmla="*/ 2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2" y="0"/>
                  </a:moveTo>
                  <a:cubicBezTo>
                    <a:pt x="0" y="14"/>
                    <a:pt x="0" y="14"/>
                    <a:pt x="0" y="14"/>
                  </a:cubicBezTo>
                  <a:cubicBezTo>
                    <a:pt x="10" y="4"/>
                    <a:pt x="10" y="4"/>
                    <a:pt x="10" y="4"/>
                  </a:cubicBezTo>
                  <a:cubicBezTo>
                    <a:pt x="10" y="4"/>
                    <a:pt x="10" y="4"/>
                    <a:pt x="9" y="4"/>
                  </a:cubicBezTo>
                  <a:cubicBezTo>
                    <a:pt x="3" y="1"/>
                    <a:pt x="3" y="1"/>
                    <a:pt x="3"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7" name="Freeform 184"/>
            <p:cNvSpPr>
              <a:spLocks noEditPoints="1"/>
            </p:cNvSpPr>
            <p:nvPr/>
          </p:nvSpPr>
          <p:spPr bwMode="auto">
            <a:xfrm>
              <a:off x="3535426" y="3762216"/>
              <a:ext cx="454064" cy="333168"/>
            </a:xfrm>
            <a:custGeom>
              <a:avLst/>
              <a:gdLst>
                <a:gd name="T0" fmla="*/ 168 w 178"/>
                <a:gd name="T1" fmla="*/ 1 h 131"/>
                <a:gd name="T2" fmla="*/ 158 w 178"/>
                <a:gd name="T3" fmla="*/ 17 h 131"/>
                <a:gd name="T4" fmla="*/ 157 w 178"/>
                <a:gd name="T5" fmla="*/ 16 h 131"/>
                <a:gd name="T6" fmla="*/ 128 w 178"/>
                <a:gd name="T7" fmla="*/ 69 h 131"/>
                <a:gd name="T8" fmla="*/ 125 w 178"/>
                <a:gd name="T9" fmla="*/ 72 h 131"/>
                <a:gd name="T10" fmla="*/ 124 w 178"/>
                <a:gd name="T11" fmla="*/ 73 h 131"/>
                <a:gd name="T12" fmla="*/ 97 w 178"/>
                <a:gd name="T13" fmla="*/ 96 h 131"/>
                <a:gd name="T14" fmla="*/ 94 w 178"/>
                <a:gd name="T15" fmla="*/ 97 h 131"/>
                <a:gd name="T16" fmla="*/ 92 w 178"/>
                <a:gd name="T17" fmla="*/ 97 h 131"/>
                <a:gd name="T18" fmla="*/ 90 w 178"/>
                <a:gd name="T19" fmla="*/ 93 h 131"/>
                <a:gd name="T20" fmla="*/ 95 w 178"/>
                <a:gd name="T21" fmla="*/ 58 h 131"/>
                <a:gd name="T22" fmla="*/ 96 w 178"/>
                <a:gd name="T23" fmla="*/ 56 h 131"/>
                <a:gd name="T24" fmla="*/ 97 w 178"/>
                <a:gd name="T25" fmla="*/ 53 h 131"/>
                <a:gd name="T26" fmla="*/ 126 w 178"/>
                <a:gd name="T27" fmla="*/ 1 h 131"/>
                <a:gd name="T28" fmla="*/ 124 w 178"/>
                <a:gd name="T29" fmla="*/ 0 h 131"/>
                <a:gd name="T30" fmla="*/ 124 w 178"/>
                <a:gd name="T31" fmla="*/ 0 h 131"/>
                <a:gd name="T32" fmla="*/ 16 w 178"/>
                <a:gd name="T33" fmla="*/ 0 h 131"/>
                <a:gd name="T34" fmla="*/ 0 w 178"/>
                <a:gd name="T35" fmla="*/ 15 h 131"/>
                <a:gd name="T36" fmla="*/ 0 w 178"/>
                <a:gd name="T37" fmla="*/ 115 h 131"/>
                <a:gd name="T38" fmla="*/ 16 w 178"/>
                <a:gd name="T39" fmla="*/ 131 h 131"/>
                <a:gd name="T40" fmla="*/ 162 w 178"/>
                <a:gd name="T41" fmla="*/ 131 h 131"/>
                <a:gd name="T42" fmla="*/ 178 w 178"/>
                <a:gd name="T43" fmla="*/ 115 h 131"/>
                <a:gd name="T44" fmla="*/ 178 w 178"/>
                <a:gd name="T45" fmla="*/ 15 h 131"/>
                <a:gd name="T46" fmla="*/ 168 w 178"/>
                <a:gd name="T47" fmla="*/ 1 h 131"/>
                <a:gd name="T48" fmla="*/ 71 w 178"/>
                <a:gd name="T49" fmla="*/ 110 h 131"/>
                <a:gd name="T50" fmla="*/ 24 w 178"/>
                <a:gd name="T51" fmla="*/ 110 h 131"/>
                <a:gd name="T52" fmla="*/ 20 w 178"/>
                <a:gd name="T53" fmla="*/ 106 h 131"/>
                <a:gd name="T54" fmla="*/ 24 w 178"/>
                <a:gd name="T55" fmla="*/ 102 h 131"/>
                <a:gd name="T56" fmla="*/ 71 w 178"/>
                <a:gd name="T57" fmla="*/ 102 h 131"/>
                <a:gd name="T58" fmla="*/ 75 w 178"/>
                <a:gd name="T59" fmla="*/ 106 h 131"/>
                <a:gd name="T60" fmla="*/ 71 w 178"/>
                <a:gd name="T61" fmla="*/ 110 h 131"/>
                <a:gd name="T62" fmla="*/ 71 w 178"/>
                <a:gd name="T63" fmla="*/ 72 h 131"/>
                <a:gd name="T64" fmla="*/ 24 w 178"/>
                <a:gd name="T65" fmla="*/ 72 h 131"/>
                <a:gd name="T66" fmla="*/ 20 w 178"/>
                <a:gd name="T67" fmla="*/ 68 h 131"/>
                <a:gd name="T68" fmla="*/ 24 w 178"/>
                <a:gd name="T69" fmla="*/ 64 h 131"/>
                <a:gd name="T70" fmla="*/ 71 w 178"/>
                <a:gd name="T71" fmla="*/ 64 h 131"/>
                <a:gd name="T72" fmla="*/ 75 w 178"/>
                <a:gd name="T73" fmla="*/ 68 h 131"/>
                <a:gd name="T74" fmla="*/ 71 w 178"/>
                <a:gd name="T75" fmla="*/ 72 h 131"/>
                <a:gd name="T76" fmla="*/ 71 w 178"/>
                <a:gd name="T77" fmla="*/ 35 h 131"/>
                <a:gd name="T78" fmla="*/ 24 w 178"/>
                <a:gd name="T79" fmla="*/ 35 h 131"/>
                <a:gd name="T80" fmla="*/ 20 w 178"/>
                <a:gd name="T81" fmla="*/ 31 h 131"/>
                <a:gd name="T82" fmla="*/ 24 w 178"/>
                <a:gd name="T83" fmla="*/ 27 h 131"/>
                <a:gd name="T84" fmla="*/ 71 w 178"/>
                <a:gd name="T85" fmla="*/ 27 h 131"/>
                <a:gd name="T86" fmla="*/ 75 w 178"/>
                <a:gd name="T87" fmla="*/ 31 h 131"/>
                <a:gd name="T88" fmla="*/ 71 w 178"/>
                <a:gd name="T89" fmla="*/ 3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131">
                  <a:moveTo>
                    <a:pt x="168" y="1"/>
                  </a:moveTo>
                  <a:cubicBezTo>
                    <a:pt x="158" y="17"/>
                    <a:pt x="158" y="17"/>
                    <a:pt x="158" y="17"/>
                  </a:cubicBezTo>
                  <a:cubicBezTo>
                    <a:pt x="157" y="16"/>
                    <a:pt x="157" y="16"/>
                    <a:pt x="157" y="16"/>
                  </a:cubicBezTo>
                  <a:cubicBezTo>
                    <a:pt x="128" y="69"/>
                    <a:pt x="128" y="69"/>
                    <a:pt x="128" y="69"/>
                  </a:cubicBezTo>
                  <a:cubicBezTo>
                    <a:pt x="127" y="70"/>
                    <a:pt x="126" y="71"/>
                    <a:pt x="125" y="72"/>
                  </a:cubicBezTo>
                  <a:cubicBezTo>
                    <a:pt x="125" y="72"/>
                    <a:pt x="125" y="73"/>
                    <a:pt x="124" y="73"/>
                  </a:cubicBezTo>
                  <a:cubicBezTo>
                    <a:pt x="97" y="96"/>
                    <a:pt x="97" y="96"/>
                    <a:pt x="97" y="96"/>
                  </a:cubicBezTo>
                  <a:cubicBezTo>
                    <a:pt x="96" y="97"/>
                    <a:pt x="95" y="97"/>
                    <a:pt x="94" y="97"/>
                  </a:cubicBezTo>
                  <a:cubicBezTo>
                    <a:pt x="94" y="97"/>
                    <a:pt x="93" y="97"/>
                    <a:pt x="92" y="97"/>
                  </a:cubicBezTo>
                  <a:cubicBezTo>
                    <a:pt x="91" y="96"/>
                    <a:pt x="90" y="94"/>
                    <a:pt x="90" y="93"/>
                  </a:cubicBezTo>
                  <a:cubicBezTo>
                    <a:pt x="95" y="58"/>
                    <a:pt x="95" y="58"/>
                    <a:pt x="95" y="58"/>
                  </a:cubicBezTo>
                  <a:cubicBezTo>
                    <a:pt x="95" y="57"/>
                    <a:pt x="96" y="57"/>
                    <a:pt x="96" y="56"/>
                  </a:cubicBezTo>
                  <a:cubicBezTo>
                    <a:pt x="96" y="55"/>
                    <a:pt x="97" y="54"/>
                    <a:pt x="97" y="53"/>
                  </a:cubicBezTo>
                  <a:cubicBezTo>
                    <a:pt x="126" y="1"/>
                    <a:pt x="126" y="1"/>
                    <a:pt x="126" y="1"/>
                  </a:cubicBezTo>
                  <a:cubicBezTo>
                    <a:pt x="124" y="0"/>
                    <a:pt x="124" y="0"/>
                    <a:pt x="124" y="0"/>
                  </a:cubicBezTo>
                  <a:cubicBezTo>
                    <a:pt x="124" y="0"/>
                    <a:pt x="124" y="0"/>
                    <a:pt x="124" y="0"/>
                  </a:cubicBezTo>
                  <a:cubicBezTo>
                    <a:pt x="16" y="0"/>
                    <a:pt x="16" y="0"/>
                    <a:pt x="16" y="0"/>
                  </a:cubicBezTo>
                  <a:cubicBezTo>
                    <a:pt x="7" y="0"/>
                    <a:pt x="0" y="7"/>
                    <a:pt x="0" y="15"/>
                  </a:cubicBezTo>
                  <a:cubicBezTo>
                    <a:pt x="0" y="115"/>
                    <a:pt x="0" y="115"/>
                    <a:pt x="0" y="115"/>
                  </a:cubicBezTo>
                  <a:cubicBezTo>
                    <a:pt x="0" y="124"/>
                    <a:pt x="7" y="131"/>
                    <a:pt x="16" y="131"/>
                  </a:cubicBezTo>
                  <a:cubicBezTo>
                    <a:pt x="162" y="131"/>
                    <a:pt x="162" y="131"/>
                    <a:pt x="162" y="131"/>
                  </a:cubicBezTo>
                  <a:cubicBezTo>
                    <a:pt x="171" y="131"/>
                    <a:pt x="178" y="124"/>
                    <a:pt x="178" y="115"/>
                  </a:cubicBezTo>
                  <a:cubicBezTo>
                    <a:pt x="178" y="15"/>
                    <a:pt x="178" y="15"/>
                    <a:pt x="178" y="15"/>
                  </a:cubicBezTo>
                  <a:cubicBezTo>
                    <a:pt x="178" y="9"/>
                    <a:pt x="174" y="3"/>
                    <a:pt x="168" y="1"/>
                  </a:cubicBezTo>
                  <a:close/>
                  <a:moveTo>
                    <a:pt x="71" y="110"/>
                  </a:moveTo>
                  <a:cubicBezTo>
                    <a:pt x="24" y="110"/>
                    <a:pt x="24" y="110"/>
                    <a:pt x="24" y="110"/>
                  </a:cubicBezTo>
                  <a:cubicBezTo>
                    <a:pt x="22" y="110"/>
                    <a:pt x="20" y="108"/>
                    <a:pt x="20" y="106"/>
                  </a:cubicBezTo>
                  <a:cubicBezTo>
                    <a:pt x="20" y="104"/>
                    <a:pt x="22" y="102"/>
                    <a:pt x="24" y="102"/>
                  </a:cubicBezTo>
                  <a:cubicBezTo>
                    <a:pt x="71" y="102"/>
                    <a:pt x="71" y="102"/>
                    <a:pt x="71" y="102"/>
                  </a:cubicBezTo>
                  <a:cubicBezTo>
                    <a:pt x="74" y="102"/>
                    <a:pt x="75" y="104"/>
                    <a:pt x="75" y="106"/>
                  </a:cubicBezTo>
                  <a:cubicBezTo>
                    <a:pt x="75" y="108"/>
                    <a:pt x="74" y="110"/>
                    <a:pt x="71" y="110"/>
                  </a:cubicBezTo>
                  <a:close/>
                  <a:moveTo>
                    <a:pt x="71" y="72"/>
                  </a:moveTo>
                  <a:cubicBezTo>
                    <a:pt x="24" y="72"/>
                    <a:pt x="24" y="72"/>
                    <a:pt x="24" y="72"/>
                  </a:cubicBezTo>
                  <a:cubicBezTo>
                    <a:pt x="22" y="72"/>
                    <a:pt x="20" y="71"/>
                    <a:pt x="20" y="68"/>
                  </a:cubicBezTo>
                  <a:cubicBezTo>
                    <a:pt x="20" y="66"/>
                    <a:pt x="22" y="64"/>
                    <a:pt x="24" y="64"/>
                  </a:cubicBezTo>
                  <a:cubicBezTo>
                    <a:pt x="71" y="64"/>
                    <a:pt x="71" y="64"/>
                    <a:pt x="71" y="64"/>
                  </a:cubicBezTo>
                  <a:cubicBezTo>
                    <a:pt x="74" y="64"/>
                    <a:pt x="75" y="66"/>
                    <a:pt x="75" y="68"/>
                  </a:cubicBezTo>
                  <a:cubicBezTo>
                    <a:pt x="75" y="71"/>
                    <a:pt x="74" y="72"/>
                    <a:pt x="71" y="72"/>
                  </a:cubicBezTo>
                  <a:close/>
                  <a:moveTo>
                    <a:pt x="71" y="35"/>
                  </a:moveTo>
                  <a:cubicBezTo>
                    <a:pt x="24" y="35"/>
                    <a:pt x="24" y="35"/>
                    <a:pt x="24" y="35"/>
                  </a:cubicBezTo>
                  <a:cubicBezTo>
                    <a:pt x="22" y="35"/>
                    <a:pt x="20" y="33"/>
                    <a:pt x="20" y="31"/>
                  </a:cubicBezTo>
                  <a:cubicBezTo>
                    <a:pt x="20" y="29"/>
                    <a:pt x="22" y="27"/>
                    <a:pt x="24" y="27"/>
                  </a:cubicBezTo>
                  <a:cubicBezTo>
                    <a:pt x="71" y="27"/>
                    <a:pt x="71" y="27"/>
                    <a:pt x="71" y="27"/>
                  </a:cubicBezTo>
                  <a:cubicBezTo>
                    <a:pt x="74" y="27"/>
                    <a:pt x="75" y="29"/>
                    <a:pt x="75" y="31"/>
                  </a:cubicBezTo>
                  <a:cubicBezTo>
                    <a:pt x="75" y="33"/>
                    <a:pt x="74" y="35"/>
                    <a:pt x="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38" name="Freeform 185"/>
            <p:cNvSpPr>
              <a:spLocks/>
            </p:cNvSpPr>
            <p:nvPr/>
          </p:nvSpPr>
          <p:spPr bwMode="auto">
            <a:xfrm>
              <a:off x="3899520" y="3763622"/>
              <a:ext cx="40768" cy="15464"/>
            </a:xfrm>
            <a:custGeom>
              <a:avLst/>
              <a:gdLst>
                <a:gd name="T0" fmla="*/ 13 w 29"/>
                <a:gd name="T1" fmla="*/ 6 h 11"/>
                <a:gd name="T2" fmla="*/ 22 w 29"/>
                <a:gd name="T3" fmla="*/ 11 h 11"/>
                <a:gd name="T4" fmla="*/ 29 w 29"/>
                <a:gd name="T5" fmla="*/ 0 h 11"/>
                <a:gd name="T6" fmla="*/ 0 w 29"/>
                <a:gd name="T7" fmla="*/ 0 h 11"/>
                <a:gd name="T8" fmla="*/ 13 w 29"/>
                <a:gd name="T9" fmla="*/ 6 h 11"/>
              </a:gdLst>
              <a:ahLst/>
              <a:cxnLst>
                <a:cxn ang="0">
                  <a:pos x="T0" y="T1"/>
                </a:cxn>
                <a:cxn ang="0">
                  <a:pos x="T2" y="T3"/>
                </a:cxn>
                <a:cxn ang="0">
                  <a:pos x="T4" y="T5"/>
                </a:cxn>
                <a:cxn ang="0">
                  <a:pos x="T6" y="T7"/>
                </a:cxn>
                <a:cxn ang="0">
                  <a:pos x="T8" y="T9"/>
                </a:cxn>
              </a:cxnLst>
              <a:rect l="0" t="0" r="r" b="b"/>
              <a:pathLst>
                <a:path w="29" h="11">
                  <a:moveTo>
                    <a:pt x="13" y="6"/>
                  </a:moveTo>
                  <a:lnTo>
                    <a:pt x="22" y="11"/>
                  </a:lnTo>
                  <a:lnTo>
                    <a:pt x="29" y="0"/>
                  </a:lnTo>
                  <a:lnTo>
                    <a:pt x="0" y="0"/>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grpSp>
    </p:spTree>
    <p:extLst>
      <p:ext uri="{BB962C8B-B14F-4D97-AF65-F5344CB8AC3E}">
        <p14:creationId xmlns:p14="http://schemas.microsoft.com/office/powerpoint/2010/main" val="1807541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childTnLst>
                          </p:cTn>
                        </p:par>
                        <p:par>
                          <p:cTn id="35" fill="hold">
                            <p:stCondLst>
                              <p:cond delay="500"/>
                            </p:stCondLst>
                            <p:childTnLst>
                              <p:par>
                                <p:cTn id="36" presetID="31"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400" fill="hold"/>
                                        <p:tgtEl>
                                          <p:spTgt spid="16"/>
                                        </p:tgtEl>
                                        <p:attrNameLst>
                                          <p:attrName>ppt_w</p:attrName>
                                        </p:attrNameLst>
                                      </p:cBhvr>
                                      <p:tavLst>
                                        <p:tav tm="0">
                                          <p:val>
                                            <p:fltVal val="0"/>
                                          </p:val>
                                        </p:tav>
                                        <p:tav tm="100000">
                                          <p:val>
                                            <p:strVal val="#ppt_w"/>
                                          </p:val>
                                        </p:tav>
                                      </p:tavLst>
                                    </p:anim>
                                    <p:anim calcmode="lin" valueType="num">
                                      <p:cBhvr>
                                        <p:cTn id="39" dur="400" fill="hold"/>
                                        <p:tgtEl>
                                          <p:spTgt spid="16"/>
                                        </p:tgtEl>
                                        <p:attrNameLst>
                                          <p:attrName>ppt_h</p:attrName>
                                        </p:attrNameLst>
                                      </p:cBhvr>
                                      <p:tavLst>
                                        <p:tav tm="0">
                                          <p:val>
                                            <p:fltVal val="0"/>
                                          </p:val>
                                        </p:tav>
                                        <p:tav tm="100000">
                                          <p:val>
                                            <p:strVal val="#ppt_h"/>
                                          </p:val>
                                        </p:tav>
                                      </p:tavLst>
                                    </p:anim>
                                    <p:anim calcmode="lin" valueType="num">
                                      <p:cBhvr>
                                        <p:cTn id="40" dur="400" fill="hold"/>
                                        <p:tgtEl>
                                          <p:spTgt spid="16"/>
                                        </p:tgtEl>
                                        <p:attrNameLst>
                                          <p:attrName>style.rotation</p:attrName>
                                        </p:attrNameLst>
                                      </p:cBhvr>
                                      <p:tavLst>
                                        <p:tav tm="0">
                                          <p:val>
                                            <p:fltVal val="90"/>
                                          </p:val>
                                        </p:tav>
                                        <p:tav tm="100000">
                                          <p:val>
                                            <p:fltVal val="0"/>
                                          </p:val>
                                        </p:tav>
                                      </p:tavLst>
                                    </p:anim>
                                    <p:animEffect transition="in" filter="fade">
                                      <p:cBhvr>
                                        <p:cTn id="41" dur="400"/>
                                        <p:tgtEl>
                                          <p:spTgt spid="16"/>
                                        </p:tgtEl>
                                      </p:cBhvr>
                                    </p:animEffect>
                                  </p:childTnLst>
                                </p:cTn>
                              </p:par>
                            </p:childTnLst>
                          </p:cTn>
                        </p:par>
                        <p:par>
                          <p:cTn id="42" fill="hold">
                            <p:stCondLst>
                              <p:cond delay="90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par>
                          <p:cTn id="46" fill="hold">
                            <p:stCondLst>
                              <p:cond delay="1400"/>
                            </p:stCondLst>
                            <p:childTnLst>
                              <p:par>
                                <p:cTn id="47" presetID="31"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400" fill="hold"/>
                                        <p:tgtEl>
                                          <p:spTgt spid="18"/>
                                        </p:tgtEl>
                                        <p:attrNameLst>
                                          <p:attrName>ppt_w</p:attrName>
                                        </p:attrNameLst>
                                      </p:cBhvr>
                                      <p:tavLst>
                                        <p:tav tm="0">
                                          <p:val>
                                            <p:fltVal val="0"/>
                                          </p:val>
                                        </p:tav>
                                        <p:tav tm="100000">
                                          <p:val>
                                            <p:strVal val="#ppt_w"/>
                                          </p:val>
                                        </p:tav>
                                      </p:tavLst>
                                    </p:anim>
                                    <p:anim calcmode="lin" valueType="num">
                                      <p:cBhvr>
                                        <p:cTn id="50" dur="400" fill="hold"/>
                                        <p:tgtEl>
                                          <p:spTgt spid="18"/>
                                        </p:tgtEl>
                                        <p:attrNameLst>
                                          <p:attrName>ppt_h</p:attrName>
                                        </p:attrNameLst>
                                      </p:cBhvr>
                                      <p:tavLst>
                                        <p:tav tm="0">
                                          <p:val>
                                            <p:fltVal val="0"/>
                                          </p:val>
                                        </p:tav>
                                        <p:tav tm="100000">
                                          <p:val>
                                            <p:strVal val="#ppt_h"/>
                                          </p:val>
                                        </p:tav>
                                      </p:tavLst>
                                    </p:anim>
                                    <p:anim calcmode="lin" valueType="num">
                                      <p:cBhvr>
                                        <p:cTn id="51" dur="400" fill="hold"/>
                                        <p:tgtEl>
                                          <p:spTgt spid="18"/>
                                        </p:tgtEl>
                                        <p:attrNameLst>
                                          <p:attrName>style.rotation</p:attrName>
                                        </p:attrNameLst>
                                      </p:cBhvr>
                                      <p:tavLst>
                                        <p:tav tm="0">
                                          <p:val>
                                            <p:fltVal val="90"/>
                                          </p:val>
                                        </p:tav>
                                        <p:tav tm="100000">
                                          <p:val>
                                            <p:fltVal val="0"/>
                                          </p:val>
                                        </p:tav>
                                      </p:tavLst>
                                    </p:anim>
                                    <p:animEffect transition="in" filter="fade">
                                      <p:cBhvr>
                                        <p:cTn id="52" dur="400"/>
                                        <p:tgtEl>
                                          <p:spTgt spid="18"/>
                                        </p:tgtEl>
                                      </p:cBhvr>
                                    </p:animEffect>
                                  </p:childTnLst>
                                </p:cTn>
                              </p:par>
                            </p:childTnLst>
                          </p:cTn>
                        </p:par>
                        <p:par>
                          <p:cTn id="53" fill="hold">
                            <p:stCondLst>
                              <p:cond delay="1800"/>
                            </p:stCondLst>
                            <p:childTnLst>
                              <p:par>
                                <p:cTn id="54" presetID="22" presetClass="entr" presetSubtype="1"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2300"/>
                            </p:stCondLst>
                            <p:childTnLst>
                              <p:par>
                                <p:cTn id="58" presetID="31"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400" fill="hold"/>
                                        <p:tgtEl>
                                          <p:spTgt spid="20"/>
                                        </p:tgtEl>
                                        <p:attrNameLst>
                                          <p:attrName>ppt_w</p:attrName>
                                        </p:attrNameLst>
                                      </p:cBhvr>
                                      <p:tavLst>
                                        <p:tav tm="0">
                                          <p:val>
                                            <p:fltVal val="0"/>
                                          </p:val>
                                        </p:tav>
                                        <p:tav tm="100000">
                                          <p:val>
                                            <p:strVal val="#ppt_w"/>
                                          </p:val>
                                        </p:tav>
                                      </p:tavLst>
                                    </p:anim>
                                    <p:anim calcmode="lin" valueType="num">
                                      <p:cBhvr>
                                        <p:cTn id="61" dur="400" fill="hold"/>
                                        <p:tgtEl>
                                          <p:spTgt spid="20"/>
                                        </p:tgtEl>
                                        <p:attrNameLst>
                                          <p:attrName>ppt_h</p:attrName>
                                        </p:attrNameLst>
                                      </p:cBhvr>
                                      <p:tavLst>
                                        <p:tav tm="0">
                                          <p:val>
                                            <p:fltVal val="0"/>
                                          </p:val>
                                        </p:tav>
                                        <p:tav tm="100000">
                                          <p:val>
                                            <p:strVal val="#ppt_h"/>
                                          </p:val>
                                        </p:tav>
                                      </p:tavLst>
                                    </p:anim>
                                    <p:anim calcmode="lin" valueType="num">
                                      <p:cBhvr>
                                        <p:cTn id="62" dur="400" fill="hold"/>
                                        <p:tgtEl>
                                          <p:spTgt spid="20"/>
                                        </p:tgtEl>
                                        <p:attrNameLst>
                                          <p:attrName>style.rotation</p:attrName>
                                        </p:attrNameLst>
                                      </p:cBhvr>
                                      <p:tavLst>
                                        <p:tav tm="0">
                                          <p:val>
                                            <p:fltVal val="90"/>
                                          </p:val>
                                        </p:tav>
                                        <p:tav tm="100000">
                                          <p:val>
                                            <p:fltVal val="0"/>
                                          </p:val>
                                        </p:tav>
                                      </p:tavLst>
                                    </p:anim>
                                    <p:animEffect transition="in" filter="fade">
                                      <p:cBhvr>
                                        <p:cTn id="63" dur="400"/>
                                        <p:tgtEl>
                                          <p:spTgt spid="20"/>
                                        </p:tgtEl>
                                      </p:cBhvr>
                                    </p:animEffect>
                                  </p:childTnLst>
                                </p:cTn>
                              </p:par>
                            </p:childTnLst>
                          </p:cTn>
                        </p:par>
                        <p:par>
                          <p:cTn id="64" fill="hold">
                            <p:stCondLst>
                              <p:cond delay="2700"/>
                            </p:stCondLst>
                            <p:childTnLst>
                              <p:par>
                                <p:cTn id="65" presetID="22" presetClass="entr" presetSubtype="1"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
            <a:ext cx="12192000" cy="3345917"/>
          </a:xfrm>
          <a:prstGeom prst="rect">
            <a:avLst/>
          </a:prstGeom>
          <a:blipFill dpi="0" rotWithShape="1">
            <a:blip r:embed="rId2">
              <a:extLst>
                <a:ext uri="{28A0092B-C50C-407E-A947-70E740481C1C}">
                  <a14:useLocalDpi xmlns:a14="http://schemas.microsoft.com/office/drawing/2010/main" val="0"/>
                </a:ext>
              </a:extLst>
            </a:blip>
            <a:srcRect/>
            <a:stretch>
              <a:fillRect t="-44011" b="-440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9" name="文本框 8"/>
          <p:cNvSpPr txBox="1"/>
          <p:nvPr/>
        </p:nvSpPr>
        <p:spPr>
          <a:xfrm>
            <a:off x="5147173" y="4878021"/>
            <a:ext cx="6086628" cy="957763"/>
          </a:xfrm>
          <a:prstGeom prst="rect">
            <a:avLst/>
          </a:prstGeom>
          <a:noFill/>
        </p:spPr>
        <p:txBody>
          <a:bodyPr wrap="square" rtlCol="0">
            <a:spAutoFit/>
          </a:bodyPr>
          <a:lstStyle/>
          <a:p>
            <a:pPr>
              <a:lnSpc>
                <a:spcPct val="130000"/>
              </a:lnSpc>
            </a:pPr>
            <a:r>
              <a:rPr lang="zh-CN" altLang="en-US" sz="4800" b="1" dirty="0">
                <a:solidFill>
                  <a:schemeClr val="tx1">
                    <a:lumMod val="85000"/>
                    <a:lumOff val="15000"/>
                  </a:schemeClr>
                </a:solidFill>
                <a:effectLst>
                  <a:outerShdw blurRad="25400" dist="25400" dir="2700000" algn="tl">
                    <a:srgbClr val="000000">
                      <a:alpha val="25000"/>
                    </a:srgbClr>
                  </a:outerShdw>
                </a:effectLst>
                <a:latin typeface="Arial"/>
                <a:ea typeface="微软雅黑"/>
                <a:sym typeface="Arial"/>
              </a:rPr>
              <a:t>数据描述</a:t>
            </a:r>
          </a:p>
        </p:txBody>
      </p:sp>
      <p:sp>
        <p:nvSpPr>
          <p:cNvPr id="11" name="矩形 10"/>
          <p:cNvSpPr/>
          <p:nvPr/>
        </p:nvSpPr>
        <p:spPr>
          <a:xfrm>
            <a:off x="673603" y="4221423"/>
            <a:ext cx="4526232" cy="2215991"/>
          </a:xfrm>
          <a:prstGeom prst="rect">
            <a:avLst/>
          </a:prstGeom>
        </p:spPr>
        <p:txBody>
          <a:bodyPr wrap="square">
            <a:spAutoFit/>
          </a:bodyPr>
          <a:lstStyle/>
          <a:p>
            <a:pPr algn="ctr"/>
            <a:r>
              <a:rPr lang="en-US" altLang="zh-CN"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rPr>
              <a:t>03</a:t>
            </a:r>
            <a:endParaRPr lang="zh-CN" altLang="en-US" sz="13800" dirty="0">
              <a:ln w="25400">
                <a:gradFill>
                  <a:gsLst>
                    <a:gs pos="0">
                      <a:srgbClr val="8DB108"/>
                    </a:gs>
                    <a:gs pos="57000">
                      <a:srgbClr val="456818"/>
                    </a:gs>
                    <a:gs pos="100000">
                      <a:srgbClr val="2E4E1D"/>
                    </a:gs>
                  </a:gsLst>
                  <a:lin ang="5400000" scaled="1"/>
                </a:gradFill>
              </a:ln>
              <a:solidFill>
                <a:schemeClr val="bg1"/>
              </a:solidFill>
              <a:effectLst>
                <a:outerShdw blurRad="25400" dist="25400" dir="2700000" algn="tl">
                  <a:srgbClr val="000000">
                    <a:alpha val="15000"/>
                  </a:srgbClr>
                </a:outerShdw>
              </a:effectLst>
              <a:latin typeface="Arial"/>
              <a:ea typeface="微软雅黑"/>
              <a:sym typeface="Arial"/>
            </a:endParaRPr>
          </a:p>
        </p:txBody>
      </p:sp>
      <p:sp>
        <p:nvSpPr>
          <p:cNvPr id="12" name="矩形 11"/>
          <p:cNvSpPr/>
          <p:nvPr/>
        </p:nvSpPr>
        <p:spPr>
          <a:xfrm>
            <a:off x="1483391" y="5157804"/>
            <a:ext cx="2701636" cy="40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TextBox 30">
            <a:extLst>
              <a:ext uri="{FF2B5EF4-FFF2-40B4-BE49-F238E27FC236}">
                <a16:creationId xmlns:a16="http://schemas.microsoft.com/office/drawing/2014/main" id="{BA8EA202-F87D-45AF-91DB-F2B3A7B8F57B}"/>
              </a:ext>
            </a:extLst>
          </p:cNvPr>
          <p:cNvSpPr txBox="1"/>
          <p:nvPr/>
        </p:nvSpPr>
        <p:spPr>
          <a:xfrm>
            <a:off x="2003609" y="5226041"/>
            <a:ext cx="1946388" cy="276999"/>
          </a:xfrm>
          <a:prstGeom prst="rect">
            <a:avLst/>
          </a:prstGeom>
          <a:noFill/>
        </p:spPr>
        <p:txBody>
          <a:bodyPr wrap="square" rtlCol="0">
            <a:spAutoFit/>
          </a:bodyPr>
          <a:lstStyle/>
          <a:p>
            <a:pPr algn="dist" defTabSz="228600"/>
            <a:r>
              <a:rPr lang="en-US" altLang="zh-CN"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rPr>
              <a:t>PART THREE</a:t>
            </a:r>
            <a:endParaRPr lang="zh-CN" altLang="en-US" sz="1200" dirty="0">
              <a:gradFill>
                <a:gsLst>
                  <a:gs pos="0">
                    <a:srgbClr val="8DB108"/>
                  </a:gs>
                  <a:gs pos="55000">
                    <a:srgbClr val="456818"/>
                  </a:gs>
                  <a:gs pos="100000">
                    <a:srgbClr val="2E4E1D"/>
                  </a:gs>
                </a:gsLst>
                <a:lin ang="5400000" scaled="1"/>
              </a:gradFill>
              <a:latin typeface="Arial"/>
              <a:ea typeface="微软雅黑"/>
              <a:cs typeface="Aparajita" panose="020B0604020202020204" pitchFamily="34" charset="0"/>
              <a:sym typeface="Arial"/>
            </a:endParaRPr>
          </a:p>
        </p:txBody>
      </p:sp>
      <p:cxnSp>
        <p:nvCxnSpPr>
          <p:cNvPr id="14" name="直接连接符 13"/>
          <p:cNvCxnSpPr/>
          <p:nvPr/>
        </p:nvCxnSpPr>
        <p:spPr>
          <a:xfrm>
            <a:off x="4556229" y="4515779"/>
            <a:ext cx="0" cy="1592318"/>
          </a:xfrm>
          <a:prstGeom prst="line">
            <a:avLst/>
          </a:prstGeom>
          <a:ln w="19050">
            <a:gradFill>
              <a:gsLst>
                <a:gs pos="50000">
                  <a:srgbClr val="8DB108"/>
                </a:gs>
                <a:gs pos="0">
                  <a:srgbClr val="8DB108">
                    <a:alpha val="0"/>
                  </a:srgbClr>
                </a:gs>
                <a:gs pos="100000">
                  <a:srgbClr val="8DB108">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2574030"/>
            <a:ext cx="12192000" cy="813271"/>
          </a:xfrm>
          <a:prstGeom prst="rect">
            <a:avLst/>
          </a:prstGeom>
          <a:gradFill>
            <a:gsLst>
              <a:gs pos="0">
                <a:srgbClr val="2E4E1D">
                  <a:alpha val="0"/>
                </a:srgbClr>
              </a:gs>
              <a:gs pos="100000">
                <a:srgbClr val="2E4E1D">
                  <a:alpha val="5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0" name="任意多边形 19"/>
          <p:cNvSpPr/>
          <p:nvPr/>
        </p:nvSpPr>
        <p:spPr>
          <a:xfrm>
            <a:off x="0" y="3345671"/>
            <a:ext cx="12192000" cy="104111"/>
          </a:xfrm>
          <a:custGeom>
            <a:avLst/>
            <a:gdLst>
              <a:gd name="connsiteX0" fmla="*/ 0 w 12192000"/>
              <a:gd name="connsiteY0" fmla="*/ 0 h 104111"/>
              <a:gd name="connsiteX1" fmla="*/ 12192000 w 12192000"/>
              <a:gd name="connsiteY1" fmla="*/ 0 h 104111"/>
              <a:gd name="connsiteX2" fmla="*/ 12192000 w 12192000"/>
              <a:gd name="connsiteY2" fmla="*/ 104111 h 104111"/>
              <a:gd name="connsiteX3" fmla="*/ 0 w 12192000"/>
              <a:gd name="connsiteY3" fmla="*/ 104111 h 104111"/>
            </a:gdLst>
            <a:ahLst/>
            <a:cxnLst>
              <a:cxn ang="0">
                <a:pos x="connsiteX0" y="connsiteY0"/>
              </a:cxn>
              <a:cxn ang="0">
                <a:pos x="connsiteX1" y="connsiteY1"/>
              </a:cxn>
              <a:cxn ang="0">
                <a:pos x="connsiteX2" y="connsiteY2"/>
              </a:cxn>
              <a:cxn ang="0">
                <a:pos x="connsiteX3" y="connsiteY3"/>
              </a:cxn>
            </a:cxnLst>
            <a:rect l="l" t="t" r="r" b="b"/>
            <a:pathLst>
              <a:path w="12192000" h="104111">
                <a:moveTo>
                  <a:pt x="0" y="0"/>
                </a:moveTo>
                <a:lnTo>
                  <a:pt x="12192000" y="0"/>
                </a:lnTo>
                <a:lnTo>
                  <a:pt x="12192000" y="104111"/>
                </a:lnTo>
                <a:lnTo>
                  <a:pt x="0" y="104111"/>
                </a:lnTo>
                <a:close/>
              </a:path>
            </a:pathLst>
          </a:custGeom>
          <a:solidFill>
            <a:srgbClr val="8DB108"/>
          </a:soli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sym typeface="Arial"/>
            </a:endParaRPr>
          </a:p>
        </p:txBody>
      </p:sp>
      <p:sp>
        <p:nvSpPr>
          <p:cNvPr id="2" name="文本框 1">
            <a:extLst>
              <a:ext uri="{FF2B5EF4-FFF2-40B4-BE49-F238E27FC236}">
                <a16:creationId xmlns:a16="http://schemas.microsoft.com/office/drawing/2014/main" id="{55DC636C-461B-6A0E-632F-77F5D8955DC8}"/>
              </a:ext>
            </a:extLst>
          </p:cNvPr>
          <p:cNvSpPr txBox="1"/>
          <p:nvPr/>
        </p:nvSpPr>
        <p:spPr>
          <a:xfrm>
            <a:off x="342011" y="509824"/>
            <a:ext cx="5840128" cy="584775"/>
          </a:xfrm>
          <a:prstGeom prst="rect">
            <a:avLst/>
          </a:prstGeom>
          <a:noFill/>
        </p:spPr>
        <p:txBody>
          <a:bodyPr wrap="square" rtlCol="0">
            <a:spAutoFit/>
          </a:bodyPr>
          <a:lstStyle/>
          <a:p>
            <a:r>
              <a:rPr lang="zh-CN" altLang="en-US" sz="3200" spc="-300" dirty="0">
                <a:gradFill>
                  <a:gsLst>
                    <a:gs pos="68000">
                      <a:schemeClr val="bg1">
                        <a:alpha val="97000"/>
                      </a:schemeClr>
                    </a:gs>
                    <a:gs pos="100000">
                      <a:srgbClr val="E9D1A2"/>
                    </a:gs>
                  </a:gsLst>
                  <a:lin ang="2700000" scaled="0"/>
                </a:gradFill>
                <a:effectLst>
                  <a:outerShdw blurRad="38100" dist="38100" dir="2700000" algn="tl">
                    <a:srgbClr val="000000">
                      <a:alpha val="43137"/>
                    </a:srgbClr>
                  </a:outerShdw>
                </a:effectLst>
                <a:latin typeface="Arial"/>
                <a:ea typeface="微软雅黑"/>
                <a:sym typeface="Arial"/>
              </a:rPr>
              <a:t>基于机器学习的肥胖水平估计研究</a:t>
            </a:r>
          </a:p>
        </p:txBody>
      </p:sp>
    </p:spTree>
    <p:extLst>
      <p:ext uri="{BB962C8B-B14F-4D97-AF65-F5344CB8AC3E}">
        <p14:creationId xmlns:p14="http://schemas.microsoft.com/office/powerpoint/2010/main" val="329281764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6" presetClass="entr" presetSubtype="42"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barn(outHorizontal)">
                                      <p:cBhvr>
                                        <p:cTn id="31" dur="500"/>
                                        <p:tgtEl>
                                          <p:spTgt spid="14"/>
                                        </p:tgtEl>
                                      </p:cBhvr>
                                    </p:animEffect>
                                  </p:childTnLst>
                                </p:cTn>
                              </p:par>
                              <p:par>
                                <p:cTn id="32" presetID="41" presetClass="entr" presetSubtype="0" fill="hold" grpId="0" nodeType="withEffect">
                                  <p:stCondLst>
                                    <p:cond delay="125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par>
                                <p:cTn id="39" presetID="2" presetClass="entr" presetSubtype="8" fill="hold" grpId="0" nodeType="withEffect">
                                  <p:stCondLst>
                                    <p:cond delay="25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8" grpId="0" animBg="1"/>
      <p:bldP spid="20"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475231" y="3105834"/>
            <a:ext cx="5262979" cy="646331"/>
          </a:xfrm>
          <a:prstGeom prst="rect">
            <a:avLst/>
          </a:prstGeom>
          <a:noFill/>
        </p:spPr>
        <p:txBody>
          <a:bodyPr wrap="none" rtlCol="0">
            <a:spAutoFit/>
          </a:bodyPr>
          <a:lstStyle/>
          <a:p>
            <a:r>
              <a:rPr lang="zh-CN" altLang="en-US" sz="3600" b="1" dirty="0">
                <a:solidFill>
                  <a:schemeClr val="tx1">
                    <a:lumMod val="75000"/>
                    <a:lumOff val="25000"/>
                  </a:schemeClr>
                </a:solidFill>
                <a:latin typeface="Arial"/>
                <a:ea typeface="微软雅黑"/>
                <a:sym typeface="Arial"/>
              </a:rPr>
              <a:t>肥胖风险水平的分类预测</a:t>
            </a:r>
          </a:p>
        </p:txBody>
      </p:sp>
      <p:sp>
        <p:nvSpPr>
          <p:cNvPr id="12" name="矩形 11"/>
          <p:cNvSpPr/>
          <p:nvPr/>
        </p:nvSpPr>
        <p:spPr>
          <a:xfrm>
            <a:off x="4915278" y="5894443"/>
            <a:ext cx="2361441" cy="416909"/>
          </a:xfrm>
          <a:prstGeom prst="rect">
            <a:avLst/>
          </a:prstGeom>
        </p:spPr>
        <p:txBody>
          <a:bodyPr wrap="square">
            <a:spAutoFit/>
          </a:bodyPr>
          <a:lstStyle/>
          <a:p>
            <a:pPr marL="171450" indent="-171450" algn="ctr">
              <a:lnSpc>
                <a:spcPct val="130000"/>
              </a:lnSpc>
              <a:buClr>
                <a:srgbClr val="8DB108"/>
              </a:buClr>
              <a:buFont typeface="Wingdings" panose="05000000000000000000" pitchFamily="2" charset="2"/>
              <a:buChar char="l"/>
            </a:pPr>
            <a:r>
              <a:rPr lang="zh-CN" altLang="en-US" dirty="0">
                <a:solidFill>
                  <a:schemeClr val="tx1">
                    <a:lumMod val="85000"/>
                    <a:lumOff val="15000"/>
                  </a:schemeClr>
                </a:solidFill>
                <a:latin typeface="Arial"/>
                <a:ea typeface="微软雅黑"/>
                <a:sym typeface="Arial"/>
              </a:rPr>
              <a:t> 数据来源：</a:t>
            </a:r>
            <a:r>
              <a:rPr lang="en-US" altLang="zh-CN" dirty="0">
                <a:solidFill>
                  <a:schemeClr val="tx1">
                    <a:lumMod val="85000"/>
                    <a:lumOff val="15000"/>
                  </a:schemeClr>
                </a:solidFill>
                <a:latin typeface="Arial"/>
                <a:ea typeface="微软雅黑"/>
                <a:sym typeface="Arial"/>
              </a:rPr>
              <a:t>Kaggle</a:t>
            </a:r>
          </a:p>
        </p:txBody>
      </p:sp>
      <p:grpSp>
        <p:nvGrpSpPr>
          <p:cNvPr id="2" name="组合 1">
            <a:extLst>
              <a:ext uri="{FF2B5EF4-FFF2-40B4-BE49-F238E27FC236}">
                <a16:creationId xmlns:a16="http://schemas.microsoft.com/office/drawing/2014/main" id="{45A60E0B-2CD1-5FBE-5D3D-9ED908B582B3}"/>
              </a:ext>
            </a:extLst>
          </p:cNvPr>
          <p:cNvGrpSpPr/>
          <p:nvPr/>
        </p:nvGrpSpPr>
        <p:grpSpPr>
          <a:xfrm>
            <a:off x="5296243" y="446099"/>
            <a:ext cx="1620957" cy="714455"/>
            <a:chOff x="5296242" y="446099"/>
            <a:chExt cx="1620957" cy="714455"/>
          </a:xfrm>
        </p:grpSpPr>
        <p:sp>
          <p:nvSpPr>
            <p:cNvPr id="3" name="文本框 2">
              <a:extLst>
                <a:ext uri="{FF2B5EF4-FFF2-40B4-BE49-F238E27FC236}">
                  <a16:creationId xmlns:a16="http://schemas.microsoft.com/office/drawing/2014/main" id="{EE3EB840-146B-692F-CC39-32004AF0DE12}"/>
                </a:ext>
              </a:extLst>
            </p:cNvPr>
            <p:cNvSpPr txBox="1"/>
            <p:nvPr/>
          </p:nvSpPr>
          <p:spPr>
            <a:xfrm>
              <a:off x="5296242"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研究对象</a:t>
              </a:r>
            </a:p>
          </p:txBody>
        </p:sp>
        <p:sp>
          <p:nvSpPr>
            <p:cNvPr id="4" name="等腰三角形 3">
              <a:extLst>
                <a:ext uri="{FF2B5EF4-FFF2-40B4-BE49-F238E27FC236}">
                  <a16:creationId xmlns:a16="http://schemas.microsoft.com/office/drawing/2014/main" id="{7C598859-A1A2-8222-F6C8-B70216072C1C}"/>
                </a:ext>
              </a:extLst>
            </p:cNvPr>
            <p:cNvSpPr/>
            <p:nvPr/>
          </p:nvSpPr>
          <p:spPr>
            <a:xfrm flipV="1">
              <a:off x="6036863" y="1095788"/>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Tree>
    <p:extLst>
      <p:ext uri="{BB962C8B-B14F-4D97-AF65-F5344CB8AC3E}">
        <p14:creationId xmlns:p14="http://schemas.microsoft.com/office/powerpoint/2010/main" val="54097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par>
                                <p:cTn id="8" presetID="35" presetClass="path" presetSubtype="0" decel="100000" fill="hold" grpId="1" nodeType="withEffect">
                                  <p:stCondLst>
                                    <p:cond delay="750"/>
                                  </p:stCondLst>
                                  <p:childTnLst>
                                    <p:animMotion origin="layout" path="M -1.25E-6 0 L -0.04557 0 " pathEditMode="relative" rAng="0" ptsTypes="AA">
                                      <p:cBhvr>
                                        <p:cTn id="9" dur="1500" spd="-100000" fill="hold"/>
                                        <p:tgtEl>
                                          <p:spTgt spid="11"/>
                                        </p:tgtEl>
                                        <p:attrNameLst>
                                          <p:attrName>ppt_x</p:attrName>
                                          <p:attrName>ppt_y</p:attrName>
                                        </p:attrNameLst>
                                      </p:cBhvr>
                                      <p:rCtr x="-2279" y="0"/>
                                    </p:animMotion>
                                  </p:childTnLst>
                                </p:cTn>
                              </p:par>
                              <p:par>
                                <p:cTn id="10" presetID="10" presetClass="entr" presetSubtype="0" fill="hold" grpId="0" nodeType="withEffect">
                                  <p:stCondLst>
                                    <p:cond delay="1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64" presetClass="path" presetSubtype="0" decel="100000" fill="hold" grpId="1" nodeType="withEffect">
                                  <p:stCondLst>
                                    <p:cond delay="1250"/>
                                  </p:stCondLst>
                                  <p:childTnLst>
                                    <p:animMotion origin="layout" path="M 0 -4.81481E-6 L 0 -0.08657 " pathEditMode="relative" rAng="0" ptsTypes="AA">
                                      <p:cBhvr>
                                        <p:cTn id="14"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5A60E0B-2CD1-5FBE-5D3D-9ED908B582B3}"/>
              </a:ext>
            </a:extLst>
          </p:cNvPr>
          <p:cNvGrpSpPr/>
          <p:nvPr/>
        </p:nvGrpSpPr>
        <p:grpSpPr>
          <a:xfrm>
            <a:off x="5296245" y="446099"/>
            <a:ext cx="1620957" cy="714455"/>
            <a:chOff x="5296244" y="446099"/>
            <a:chExt cx="1620957" cy="714455"/>
          </a:xfrm>
        </p:grpSpPr>
        <p:sp>
          <p:nvSpPr>
            <p:cNvPr id="3" name="文本框 2">
              <a:extLst>
                <a:ext uri="{FF2B5EF4-FFF2-40B4-BE49-F238E27FC236}">
                  <a16:creationId xmlns:a16="http://schemas.microsoft.com/office/drawing/2014/main" id="{EE3EB840-146B-692F-CC39-32004AF0DE12}"/>
                </a:ext>
              </a:extLst>
            </p:cNvPr>
            <p:cNvSpPr txBox="1"/>
            <p:nvPr/>
          </p:nvSpPr>
          <p:spPr>
            <a:xfrm>
              <a:off x="5296244" y="446099"/>
              <a:ext cx="1620957"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dirty="0">
                  <a:solidFill>
                    <a:schemeClr val="tx1">
                      <a:lumMod val="85000"/>
                      <a:lumOff val="15000"/>
                    </a:schemeClr>
                  </a:solidFill>
                  <a:latin typeface="Arial"/>
                  <a:ea typeface="微软雅黑"/>
                  <a:sym typeface="Arial"/>
                </a:rPr>
                <a:t>研究变量</a:t>
              </a:r>
            </a:p>
          </p:txBody>
        </p:sp>
        <p:sp>
          <p:nvSpPr>
            <p:cNvPr id="4" name="等腰三角形 3">
              <a:extLst>
                <a:ext uri="{FF2B5EF4-FFF2-40B4-BE49-F238E27FC236}">
                  <a16:creationId xmlns:a16="http://schemas.microsoft.com/office/drawing/2014/main" id="{7C598859-A1A2-8222-F6C8-B70216072C1C}"/>
                </a:ext>
              </a:extLst>
            </p:cNvPr>
            <p:cNvSpPr/>
            <p:nvPr/>
          </p:nvSpPr>
          <p:spPr>
            <a:xfrm flipV="1">
              <a:off x="6036863" y="1095788"/>
              <a:ext cx="139716" cy="64766"/>
            </a:xfrm>
            <a:prstGeom prst="triangle">
              <a:avLst/>
            </a:prstGeom>
            <a:gradFill>
              <a:gsLst>
                <a:gs pos="0">
                  <a:srgbClr val="8DB108"/>
                </a:gs>
                <a:gs pos="100000">
                  <a:srgbClr val="456818"/>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8" name="文本框 7">
            <a:extLst>
              <a:ext uri="{FF2B5EF4-FFF2-40B4-BE49-F238E27FC236}">
                <a16:creationId xmlns:a16="http://schemas.microsoft.com/office/drawing/2014/main" id="{3860CE2B-FD6F-088B-329E-D7B9129FE44C}"/>
              </a:ext>
            </a:extLst>
          </p:cNvPr>
          <p:cNvSpPr txBox="1"/>
          <p:nvPr/>
        </p:nvSpPr>
        <p:spPr>
          <a:xfrm>
            <a:off x="854766" y="1517853"/>
            <a:ext cx="5486898" cy="4022255"/>
          </a:xfrm>
          <a:prstGeom prst="rect">
            <a:avLst/>
          </a:prstGeom>
          <a:noFill/>
        </p:spPr>
        <p:txBody>
          <a:bodyPr wrap="square">
            <a:spAutoFit/>
          </a:bodyPr>
          <a:lstStyle/>
          <a:p>
            <a:pPr>
              <a:lnSpc>
                <a:spcPct val="120000"/>
              </a:lnSpc>
            </a:pPr>
            <a:r>
              <a:rPr lang="zh-CN" altLang="en-US" sz="2400" dirty="0">
                <a:latin typeface="宋体" panose="02010600030101010101" pitchFamily="2" charset="-122"/>
                <a:ea typeface="宋体" panose="02010600030101010101" pitchFamily="2" charset="-122"/>
              </a:rPr>
              <a:t>性别（</a:t>
            </a:r>
            <a:r>
              <a:rPr lang="en-US" altLang="zh-CN" sz="2400" dirty="0">
                <a:latin typeface="宋体" panose="02010600030101010101" pitchFamily="2" charset="-122"/>
                <a:ea typeface="宋体" panose="02010600030101010101" pitchFamily="2" charset="-122"/>
              </a:rPr>
              <a:t>Gender</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身高（</a:t>
            </a:r>
            <a:r>
              <a:rPr lang="en-US" altLang="zh-CN" sz="2400" dirty="0">
                <a:latin typeface="宋体" panose="02010600030101010101" pitchFamily="2" charset="-122"/>
                <a:ea typeface="宋体" panose="02010600030101010101" pitchFamily="2" charset="-122"/>
              </a:rPr>
              <a:t>Height</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体重（</a:t>
            </a:r>
            <a:r>
              <a:rPr lang="en-US" altLang="zh-CN" sz="2400" dirty="0">
                <a:latin typeface="宋体" panose="02010600030101010101" pitchFamily="2" charset="-122"/>
                <a:ea typeface="宋体" panose="02010600030101010101" pitchFamily="2" charset="-122"/>
              </a:rPr>
              <a:t>Weight</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年龄（</a:t>
            </a:r>
            <a:r>
              <a:rPr lang="en-US" altLang="zh-CN" sz="2400" dirty="0">
                <a:latin typeface="宋体" panose="02010600030101010101" pitchFamily="2" charset="-122"/>
                <a:ea typeface="宋体" panose="02010600030101010101" pitchFamily="2" charset="-122"/>
              </a:rPr>
              <a:t>Age</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家族肥胖史（</a:t>
            </a:r>
            <a:r>
              <a:rPr lang="en-US" altLang="zh-CN" sz="2400" dirty="0" err="1">
                <a:latin typeface="宋体" panose="02010600030101010101" pitchFamily="2" charset="-122"/>
                <a:ea typeface="宋体" panose="02010600030101010101" pitchFamily="2" charset="-122"/>
              </a:rPr>
              <a:t>family_history_with_overweight</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经常食用高热量食物（</a:t>
            </a:r>
            <a:r>
              <a:rPr lang="en-US" altLang="zh-CN" sz="2400" dirty="0">
                <a:latin typeface="宋体" panose="02010600030101010101" pitchFamily="2" charset="-122"/>
                <a:ea typeface="宋体" panose="02010600030101010101" pitchFamily="2" charset="-122"/>
              </a:rPr>
              <a:t>FAVC</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通常食用蔬菜（</a:t>
            </a:r>
            <a:r>
              <a:rPr lang="en-US" altLang="zh-CN" sz="2400" dirty="0">
                <a:latin typeface="宋体" panose="02010600030101010101" pitchFamily="2" charset="-122"/>
                <a:ea typeface="宋体" panose="02010600030101010101" pitchFamily="2" charset="-122"/>
              </a:rPr>
              <a:t>FCVC</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每日主餐次数（</a:t>
            </a:r>
            <a:r>
              <a:rPr lang="en-US" altLang="zh-CN" sz="2400" dirty="0">
                <a:latin typeface="宋体" panose="02010600030101010101" pitchFamily="2" charset="-122"/>
                <a:ea typeface="宋体" panose="02010600030101010101" pitchFamily="2" charset="-122"/>
              </a:rPr>
              <a:t>NCP</a:t>
            </a:r>
            <a:r>
              <a:rPr lang="zh-CN" altLang="en-US" sz="2400" dirty="0">
                <a:latin typeface="宋体" panose="02010600030101010101" pitchFamily="2" charset="-122"/>
                <a:ea typeface="宋体" panose="02010600030101010101" pitchFamily="2" charset="-122"/>
              </a:rPr>
              <a:t>）</a:t>
            </a:r>
          </a:p>
        </p:txBody>
      </p:sp>
      <p:sp>
        <p:nvSpPr>
          <p:cNvPr id="10" name="文本框 9">
            <a:extLst>
              <a:ext uri="{FF2B5EF4-FFF2-40B4-BE49-F238E27FC236}">
                <a16:creationId xmlns:a16="http://schemas.microsoft.com/office/drawing/2014/main" id="{ED9E491C-0BDC-7BAA-68CA-7877840DDF26}"/>
              </a:ext>
            </a:extLst>
          </p:cNvPr>
          <p:cNvSpPr txBox="1"/>
          <p:nvPr/>
        </p:nvSpPr>
        <p:spPr>
          <a:xfrm>
            <a:off x="6798365" y="1517853"/>
            <a:ext cx="4147930" cy="4022255"/>
          </a:xfrm>
          <a:prstGeom prst="rect">
            <a:avLst/>
          </a:prstGeom>
          <a:noFill/>
        </p:spPr>
        <p:txBody>
          <a:bodyPr wrap="square">
            <a:spAutoFit/>
          </a:bodyPr>
          <a:lstStyle/>
          <a:p>
            <a:pPr>
              <a:lnSpc>
                <a:spcPct val="120000"/>
              </a:lnSpc>
            </a:pPr>
            <a:r>
              <a:rPr lang="zh-CN" altLang="en-US" sz="2400" dirty="0">
                <a:latin typeface="宋体" panose="02010600030101010101" pitchFamily="2" charset="-122"/>
                <a:ea typeface="宋体" panose="02010600030101010101" pitchFamily="2" charset="-122"/>
              </a:rPr>
              <a:t>餐间食物摄入（</a:t>
            </a:r>
            <a:r>
              <a:rPr lang="en-US" altLang="zh-CN" sz="2400" dirty="0">
                <a:latin typeface="宋体" panose="02010600030101010101" pitchFamily="2" charset="-122"/>
                <a:ea typeface="宋体" panose="02010600030101010101" pitchFamily="2" charset="-122"/>
              </a:rPr>
              <a:t>CAEC</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吸烟（</a:t>
            </a:r>
            <a:r>
              <a:rPr lang="en-US" altLang="zh-CN" sz="2400" dirty="0">
                <a:latin typeface="宋体" panose="02010600030101010101" pitchFamily="2" charset="-122"/>
                <a:ea typeface="宋体" panose="02010600030101010101" pitchFamily="2" charset="-122"/>
              </a:rPr>
              <a:t>SMOKE</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饮水量（</a:t>
            </a:r>
            <a:r>
              <a:rPr lang="en-US" altLang="zh-CN" sz="2400" dirty="0">
                <a:latin typeface="宋体" panose="02010600030101010101" pitchFamily="2" charset="-122"/>
                <a:ea typeface="宋体" panose="02010600030101010101" pitchFamily="2" charset="-122"/>
              </a:rPr>
              <a:t>CH2O</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监测卡路里摄入（</a:t>
            </a:r>
            <a:r>
              <a:rPr lang="en-US" altLang="zh-CN" sz="2400" dirty="0">
                <a:latin typeface="宋体" panose="02010600030101010101" pitchFamily="2" charset="-122"/>
                <a:ea typeface="宋体" panose="02010600030101010101" pitchFamily="2" charset="-122"/>
              </a:rPr>
              <a:t>SCC</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体力活动量（</a:t>
            </a:r>
            <a:r>
              <a:rPr lang="en-US" altLang="zh-CN" sz="2400" dirty="0">
                <a:latin typeface="宋体" panose="02010600030101010101" pitchFamily="2" charset="-122"/>
                <a:ea typeface="宋体" panose="02010600030101010101" pitchFamily="2" charset="-122"/>
              </a:rPr>
              <a:t>FAF</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屏幕时间（</a:t>
            </a:r>
            <a:r>
              <a:rPr lang="en-US" altLang="zh-CN" sz="2400" dirty="0">
                <a:latin typeface="宋体" panose="02010600030101010101" pitchFamily="2" charset="-122"/>
                <a:ea typeface="宋体" panose="02010600030101010101" pitchFamily="2" charset="-122"/>
              </a:rPr>
              <a:t>TUE</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饮酒频率（</a:t>
            </a:r>
            <a:r>
              <a:rPr lang="en-US" altLang="zh-CN" sz="2400" dirty="0">
                <a:latin typeface="宋体" panose="02010600030101010101" pitchFamily="2" charset="-122"/>
                <a:ea typeface="宋体" panose="02010600030101010101" pitchFamily="2" charset="-122"/>
              </a:rPr>
              <a:t>CALC</a:t>
            </a:r>
            <a:r>
              <a:rPr lang="zh-CN" altLang="en-US" sz="2400" dirty="0">
                <a:latin typeface="宋体" panose="02010600030101010101" pitchFamily="2" charset="-122"/>
                <a:ea typeface="宋体" panose="02010600030101010101" pitchFamily="2" charset="-122"/>
              </a:rPr>
              <a:t>）</a:t>
            </a:r>
          </a:p>
          <a:p>
            <a:pPr>
              <a:lnSpc>
                <a:spcPct val="120000"/>
              </a:lnSpc>
            </a:pPr>
            <a:r>
              <a:rPr lang="zh-CN" altLang="en-US" sz="2400" dirty="0">
                <a:latin typeface="宋体" panose="02010600030101010101" pitchFamily="2" charset="-122"/>
                <a:ea typeface="宋体" panose="02010600030101010101" pitchFamily="2" charset="-122"/>
              </a:rPr>
              <a:t>主要交通方式（</a:t>
            </a:r>
            <a:r>
              <a:rPr lang="en-US" altLang="zh-CN" sz="2400" dirty="0">
                <a:latin typeface="宋体" panose="02010600030101010101" pitchFamily="2" charset="-122"/>
                <a:ea typeface="宋体" panose="02010600030101010101" pitchFamily="2" charset="-122"/>
              </a:rPr>
              <a:t>MTRANS</a:t>
            </a:r>
            <a:r>
              <a:rPr lang="zh-CN" altLang="en-US" sz="2400" dirty="0">
                <a:latin typeface="宋体" panose="02010600030101010101" pitchFamily="2" charset="-122"/>
                <a:ea typeface="宋体" panose="02010600030101010101" pitchFamily="2" charset="-122"/>
              </a:rPr>
              <a:t>）</a:t>
            </a:r>
          </a:p>
          <a:p>
            <a:pPr>
              <a:lnSpc>
                <a:spcPct val="120000"/>
              </a:lnSpc>
            </a:pPr>
            <a:r>
              <a:rPr lang="en-US" altLang="zh-CN" sz="2400" dirty="0" err="1">
                <a:latin typeface="宋体" panose="02010600030101010101" pitchFamily="2" charset="-122"/>
                <a:ea typeface="宋体" panose="02010600030101010101" pitchFamily="2" charset="-122"/>
              </a:rPr>
              <a:t>NObeeyesdad</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74074374"/>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阿里巴巴普惠">
      <a:majorFont>
        <a:latin typeface="阿里巴巴普惠体"/>
        <a:ea typeface="阿里巴巴普惠体"/>
        <a:cs typeface=""/>
      </a:majorFont>
      <a:minorFont>
        <a:latin typeface="阿里巴巴普惠体"/>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3734</Words>
  <Application>Microsoft Office PowerPoint</Application>
  <PresentationFormat>宽屏</PresentationFormat>
  <Paragraphs>292</Paragraphs>
  <Slides>39</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汉仪小隶书简</vt:lpstr>
      <vt:lpstr>Wingdings</vt:lpstr>
      <vt:lpstr>宋体</vt:lpstr>
      <vt:lpstr>Arial</vt:lpstr>
      <vt:lpstr>Calibri</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主题名称</dc:title>
  <dc:creator>第一PPT，www.1ppt.com</dc:creator>
  <cp:keywords>www.1ppt.com</cp:keywords>
  <dc:description>第一PPT</dc:description>
  <cp:lastModifiedBy>猛 杨</cp:lastModifiedBy>
  <cp:revision>112</cp:revision>
  <dcterms:created xsi:type="dcterms:W3CDTF">2022-08-17T14:34:35Z</dcterms:created>
  <dcterms:modified xsi:type="dcterms:W3CDTF">2024-06-19T10:11:22Z</dcterms:modified>
</cp:coreProperties>
</file>